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60" r:id="rId5"/>
    <p:sldId id="3126" r:id="rId6"/>
    <p:sldId id="567" r:id="rId7"/>
    <p:sldId id="261" r:id="rId8"/>
    <p:sldId id="267" r:id="rId9"/>
    <p:sldId id="258" r:id="rId11"/>
    <p:sldId id="453" r:id="rId12"/>
    <p:sldId id="3128" r:id="rId13"/>
    <p:sldId id="3129" r:id="rId14"/>
    <p:sldId id="264" r:id="rId15"/>
    <p:sldId id="3133" r:id="rId16"/>
    <p:sldId id="3132" r:id="rId17"/>
    <p:sldId id="3130" r:id="rId18"/>
    <p:sldId id="3134" r:id="rId19"/>
    <p:sldId id="259" r:id="rId20"/>
    <p:sldId id="1086" r:id="rId21"/>
    <p:sldId id="271" r:id="rId22"/>
    <p:sldId id="3138" r:id="rId23"/>
    <p:sldId id="3137" r:id="rId24"/>
    <p:sldId id="3141" r:id="rId25"/>
    <p:sldId id="1102" r:id="rId26"/>
    <p:sldId id="468" r:id="rId27"/>
    <p:sldId id="3151" r:id="rId28"/>
    <p:sldId id="3143" r:id="rId29"/>
    <p:sldId id="3144" r:id="rId30"/>
    <p:sldId id="26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565eea-c93c-436f-9869-74cdb12f38e6}">
          <p14:sldIdLst>
            <p14:sldId id="256"/>
            <p14:sldId id="257"/>
            <p14:sldId id="260"/>
            <p14:sldId id="3126"/>
          </p14:sldIdLst>
        </p14:section>
        <p14:section name="无标题节" id="{1b75ad78-849d-4c27-9e6d-5547f69c0892}">
          <p14:sldIdLst>
            <p14:sldId id="567"/>
            <p14:sldId id="261"/>
            <p14:sldId id="267"/>
            <p14:sldId id="258"/>
            <p14:sldId id="453"/>
            <p14:sldId id="3128"/>
            <p14:sldId id="3129"/>
            <p14:sldId id="264"/>
            <p14:sldId id="3133"/>
            <p14:sldId id="3132"/>
            <p14:sldId id="3130"/>
            <p14:sldId id="3134"/>
            <p14:sldId id="259"/>
            <p14:sldId id="1086"/>
            <p14:sldId id="271"/>
            <p14:sldId id="3138"/>
            <p14:sldId id="3137"/>
            <p14:sldId id="3141"/>
            <p14:sldId id="1102"/>
            <p14:sldId id="468"/>
            <p14:sldId id="3151"/>
            <p14:sldId id="3143"/>
            <p14:sldId id="3144"/>
            <p14:sldId id="26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" initials="q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F89"/>
    <a:srgbClr val="A2633C"/>
    <a:srgbClr val="F9F9F9"/>
    <a:srgbClr val="6CA1AC"/>
    <a:srgbClr val="E4DBCC"/>
    <a:srgbClr val="BC774B"/>
    <a:srgbClr val="BBD4D9"/>
    <a:srgbClr val="CB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35" y="398"/>
      </p:cViewPr>
      <p:guideLst>
        <p:guide orient="horz" pos="25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6B51-7070-47ED-99DC-F88B10BF97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12E71-EC29-4B3B-A017-CF39A5A528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300F1A-4DC6-473D-8551-DD59A1B2DB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300F1A-4DC6-473D-8551-DD59A1B2DB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FBD784-468D-43CE-8EE0-A34D50BA37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FBD784-468D-43CE-8EE0-A34D50BA37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300F1A-4DC6-473D-8551-DD59A1B2DB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9300F1A-4DC6-473D-8551-DD59A1B2DB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體 Medium" panose="020B0600000000000000" pitchFamily="34" charset="-128"/>
                <a:ea typeface="思源黑體 Medium" panose="020B0600000000000000" pitchFamily="34" charset="-128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體 Medium" panose="020B0600000000000000" pitchFamily="34" charset="-128"/>
              <a:ea typeface="思源黑體 Medium" panose="020B0600000000000000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302FD-8E63-4B9C-8F21-E8F43610B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3352-A746-491B-B47C-21118BE016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13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46.xml"/><Relationship Id="rId16" Type="http://schemas.openxmlformats.org/officeDocument/2006/relationships/image" Target="../media/image16.png"/><Relationship Id="rId15" Type="http://schemas.openxmlformats.org/officeDocument/2006/relationships/tags" Target="../tags/tag45.xml"/><Relationship Id="rId14" Type="http://schemas.openxmlformats.org/officeDocument/2006/relationships/image" Target="../media/image15.png"/><Relationship Id="rId13" Type="http://schemas.openxmlformats.org/officeDocument/2006/relationships/tags" Target="../tags/tag44.xml"/><Relationship Id="rId12" Type="http://schemas.openxmlformats.org/officeDocument/2006/relationships/image" Target="../media/image14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tags" Target="../tags/tag51.xml"/><Relationship Id="rId6" Type="http://schemas.openxmlformats.org/officeDocument/2006/relationships/image" Target="../media/image15.png"/><Relationship Id="rId5" Type="http://schemas.openxmlformats.org/officeDocument/2006/relationships/tags" Target="../tags/tag50.xml"/><Relationship Id="rId4" Type="http://schemas.openxmlformats.org/officeDocument/2006/relationships/image" Target="../media/image17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2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20.png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2" Type="http://schemas.openxmlformats.org/officeDocument/2006/relationships/slideLayout" Target="../slideLayouts/slideLayout7.xml"/><Relationship Id="rId41" Type="http://schemas.openxmlformats.org/officeDocument/2006/relationships/tags" Target="../tags/tag100.xml"/><Relationship Id="rId40" Type="http://schemas.openxmlformats.org/officeDocument/2006/relationships/tags" Target="../tags/tag99.xml"/><Relationship Id="rId4" Type="http://schemas.openxmlformats.org/officeDocument/2006/relationships/tags" Target="../tags/tag63.xml"/><Relationship Id="rId39" Type="http://schemas.openxmlformats.org/officeDocument/2006/relationships/tags" Target="../tags/tag98.xml"/><Relationship Id="rId38" Type="http://schemas.openxmlformats.org/officeDocument/2006/relationships/tags" Target="../tags/tag97.xml"/><Relationship Id="rId37" Type="http://schemas.openxmlformats.org/officeDocument/2006/relationships/tags" Target="../tags/tag96.xml"/><Relationship Id="rId36" Type="http://schemas.openxmlformats.org/officeDocument/2006/relationships/tags" Target="../tags/tag95.xml"/><Relationship Id="rId35" Type="http://schemas.openxmlformats.org/officeDocument/2006/relationships/tags" Target="../tags/tag94.xml"/><Relationship Id="rId34" Type="http://schemas.openxmlformats.org/officeDocument/2006/relationships/tags" Target="../tags/tag93.xml"/><Relationship Id="rId33" Type="http://schemas.openxmlformats.org/officeDocument/2006/relationships/tags" Target="../tags/tag92.xml"/><Relationship Id="rId32" Type="http://schemas.openxmlformats.org/officeDocument/2006/relationships/tags" Target="../tags/tag91.xml"/><Relationship Id="rId31" Type="http://schemas.openxmlformats.org/officeDocument/2006/relationships/tags" Target="../tags/tag90.xml"/><Relationship Id="rId30" Type="http://schemas.openxmlformats.org/officeDocument/2006/relationships/tags" Target="../tags/tag89.xml"/><Relationship Id="rId3" Type="http://schemas.openxmlformats.org/officeDocument/2006/relationships/tags" Target="../tags/tag62.xml"/><Relationship Id="rId29" Type="http://schemas.openxmlformats.org/officeDocument/2006/relationships/tags" Target="../tags/tag88.xml"/><Relationship Id="rId28" Type="http://schemas.openxmlformats.org/officeDocument/2006/relationships/tags" Target="../tags/tag87.xml"/><Relationship Id="rId27" Type="http://schemas.openxmlformats.org/officeDocument/2006/relationships/tags" Target="../tags/tag86.xml"/><Relationship Id="rId26" Type="http://schemas.openxmlformats.org/officeDocument/2006/relationships/tags" Target="../tags/tag85.xml"/><Relationship Id="rId25" Type="http://schemas.openxmlformats.org/officeDocument/2006/relationships/tags" Target="../tags/tag84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1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22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10256" r="8955" b="7487"/>
          <a:stretch>
            <a:fillRect/>
          </a:stretch>
        </p:blipFill>
        <p:spPr>
          <a:xfrm rot="5400000" flipV="1">
            <a:off x="2667003" y="-2667001"/>
            <a:ext cx="6858000" cy="12192001"/>
          </a:xfrm>
          <a:prstGeom prst="rect">
            <a:avLst/>
          </a:prstGeom>
        </p:spPr>
      </p:pic>
      <p:sp>
        <p:nvSpPr>
          <p:cNvPr id="6" name="稻壳儿_答辩小姐姐作品_2"/>
          <p:cNvSpPr txBox="1"/>
          <p:nvPr/>
        </p:nvSpPr>
        <p:spPr>
          <a:xfrm>
            <a:off x="2311791" y="1594658"/>
            <a:ext cx="756841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QG</a:t>
            </a:r>
            <a:r>
              <a:rPr lang="zh-CN" altLang="en-US" sz="8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考核答辩</a:t>
            </a:r>
            <a:endParaRPr lang="zh-CN" altLang="en-US" sz="8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稻壳儿_答辩小姐姐作品_3"/>
          <p:cNvSpPr txBox="1"/>
          <p:nvPr/>
        </p:nvSpPr>
        <p:spPr>
          <a:xfrm>
            <a:off x="1969729" y="3819632"/>
            <a:ext cx="837954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Let's start happily.</a:t>
            </a:r>
            <a:endParaRPr lang="zh-CN" altLang="en-US" dirty="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稻壳儿_答辩小姐姐作品_4"/>
          <p:cNvSpPr txBox="1"/>
          <p:nvPr/>
        </p:nvSpPr>
        <p:spPr>
          <a:xfrm>
            <a:off x="5065363" y="4912963"/>
            <a:ext cx="2061275" cy="368300"/>
          </a:xfrm>
          <a:prstGeom prst="rect">
            <a:avLst/>
          </a:prstGeom>
          <a:gradFill>
            <a:gsLst>
              <a:gs pos="0">
                <a:srgbClr val="4D7F89"/>
              </a:gs>
              <a:gs pos="100000">
                <a:srgbClr val="A2633C"/>
              </a:gs>
            </a:gsLst>
            <a:lin ang="36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聂芳琪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10870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0" y="609600"/>
            <a:ext cx="2895613" cy="1808338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5000" b="1" spc="34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数据整体认知</a:t>
            </a:r>
            <a:endParaRPr lang="zh-CN" altLang="en-US" sz="5000" b="1" spc="34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609600" y="2727960"/>
            <a:ext cx="2258695" cy="7772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6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训练集测试集信息</a:t>
            </a: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总览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-6117" r="-6117"/>
          <a:stretch>
            <a:fillRect/>
          </a:stretch>
        </p:blipFill>
        <p:spPr>
          <a:xfrm>
            <a:off x="4727904" y="676261"/>
            <a:ext cx="6842010" cy="550547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5520">
                <a:moveTo>
                  <a:pt x="0" y="0"/>
                </a:moveTo>
                <a:lnTo>
                  <a:pt x="9800" y="0"/>
                </a:lnTo>
                <a:lnTo>
                  <a:pt x="98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pic>
      <p:pic>
        <p:nvPicPr>
          <p:cNvPr id="7" name="图片 6" descr="test.inf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955" y="176530"/>
            <a:ext cx="6562725" cy="639064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10870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0" y="609600"/>
            <a:ext cx="2895613" cy="1808338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5000" b="1" spc="34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数据整体认知</a:t>
            </a:r>
            <a:endParaRPr lang="zh-CN" altLang="en-US" sz="5000" b="1" spc="34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609600" y="2727960"/>
            <a:ext cx="2258695" cy="7772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可视化</a:t>
            </a: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缺失值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查看是否有</a:t>
            </a:r>
            <a:r>
              <a:rPr lang="zh-CN" altLang="en-US" sz="3600" spc="20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异常值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可视化缺失值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420" y="718820"/>
            <a:ext cx="5486400" cy="5701030"/>
          </a:xfrm>
          <a:prstGeom prst="rect">
            <a:avLst/>
          </a:prstGeom>
        </p:spPr>
      </p:pic>
      <p:pic>
        <p:nvPicPr>
          <p:cNvPr id="8" name="图片 7" descr="异常值查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710" y="718820"/>
            <a:ext cx="7703820" cy="5530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答辩小姐姐作品_1"/>
          <p:cNvSpPr/>
          <p:nvPr/>
        </p:nvSpPr>
        <p:spPr>
          <a:xfrm>
            <a:off x="313902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_答辩小姐姐作品_2"/>
          <p:cNvSpPr/>
          <p:nvPr/>
        </p:nvSpPr>
        <p:spPr>
          <a:xfrm>
            <a:off x="952402" y="2100145"/>
            <a:ext cx="2261936" cy="2261936"/>
          </a:xfrm>
          <a:prstGeom prst="donut">
            <a:avLst>
              <a:gd name="adj" fmla="val 3559"/>
            </a:avLst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稻壳儿_答辩小姐姐作品_3"/>
          <p:cNvSpPr/>
          <p:nvPr/>
        </p:nvSpPr>
        <p:spPr>
          <a:xfrm>
            <a:off x="1419227" y="1879460"/>
            <a:ext cx="1328286" cy="586446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稻壳儿_答辩小姐姐作品_4"/>
          <p:cNvSpPr/>
          <p:nvPr/>
        </p:nvSpPr>
        <p:spPr>
          <a:xfrm>
            <a:off x="1422649" y="4654462"/>
            <a:ext cx="1321442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简单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处理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稻壳儿_答辩小姐姐作品_5"/>
          <p:cNvSpPr/>
          <p:nvPr/>
        </p:nvSpPr>
        <p:spPr>
          <a:xfrm flipH="1">
            <a:off x="601079" y="5033751"/>
            <a:ext cx="2964582" cy="106045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年龄缺失值较多采用平均值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含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直接删除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其他用众数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填充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稻壳儿_答辩小姐姐作品_6"/>
          <p:cNvSpPr txBox="1"/>
          <p:nvPr/>
        </p:nvSpPr>
        <p:spPr>
          <a:xfrm>
            <a:off x="1819515" y="1919599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稻壳儿_答辩小姐姐作品_7"/>
          <p:cNvSpPr/>
          <p:nvPr/>
        </p:nvSpPr>
        <p:spPr>
          <a:xfrm>
            <a:off x="1341029" y="3052934"/>
            <a:ext cx="149521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处理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缺失值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稻壳儿_答辩小姐姐作品_8"/>
          <p:cNvSpPr/>
          <p:nvPr/>
        </p:nvSpPr>
        <p:spPr>
          <a:xfrm>
            <a:off x="4949237" y="2060006"/>
            <a:ext cx="2261936" cy="2261936"/>
          </a:xfrm>
          <a:prstGeom prst="donut">
            <a:avLst>
              <a:gd name="adj" fmla="val 3559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稻壳儿_答辩小姐姐作品_9"/>
          <p:cNvSpPr/>
          <p:nvPr/>
        </p:nvSpPr>
        <p:spPr>
          <a:xfrm>
            <a:off x="5416062" y="1839321"/>
            <a:ext cx="1328286" cy="586446"/>
          </a:xfrm>
          <a:prstGeom prst="roundRect">
            <a:avLst>
              <a:gd name="adj" fmla="val 50000"/>
            </a:avLst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稻壳儿_答辩小姐姐作品_10"/>
          <p:cNvSpPr/>
          <p:nvPr/>
        </p:nvSpPr>
        <p:spPr>
          <a:xfrm>
            <a:off x="5419484" y="4614323"/>
            <a:ext cx="1321442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归一化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稻壳儿_答辩小姐姐作品_11"/>
          <p:cNvSpPr/>
          <p:nvPr/>
        </p:nvSpPr>
        <p:spPr>
          <a:xfrm flipH="1">
            <a:off x="4597914" y="4993612"/>
            <a:ext cx="2964582" cy="41402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MinMaxScaler：归一到 [ 0，1 ]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稻壳儿_答辩小姐姐作品_12"/>
          <p:cNvSpPr txBox="1"/>
          <p:nvPr/>
        </p:nvSpPr>
        <p:spPr>
          <a:xfrm>
            <a:off x="5816350" y="187946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稻壳儿_答辩小姐姐作品_13"/>
          <p:cNvSpPr/>
          <p:nvPr/>
        </p:nvSpPr>
        <p:spPr>
          <a:xfrm>
            <a:off x="5337864" y="3012795"/>
            <a:ext cx="149521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处理数值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列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稻壳儿_答辩小姐姐作品_14"/>
          <p:cNvSpPr/>
          <p:nvPr/>
        </p:nvSpPr>
        <p:spPr>
          <a:xfrm>
            <a:off x="8952915" y="2060006"/>
            <a:ext cx="2261936" cy="2261936"/>
          </a:xfrm>
          <a:prstGeom prst="donut">
            <a:avLst>
              <a:gd name="adj" fmla="val 3559"/>
            </a:avLst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稻壳儿_答辩小姐姐作品_15"/>
          <p:cNvSpPr/>
          <p:nvPr/>
        </p:nvSpPr>
        <p:spPr>
          <a:xfrm>
            <a:off x="9419740" y="1839321"/>
            <a:ext cx="1328286" cy="586446"/>
          </a:xfrm>
          <a:prstGeom prst="roundRect">
            <a:avLst>
              <a:gd name="adj" fmla="val 50000"/>
            </a:avLst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稻壳儿_答辩小姐姐作品_16"/>
          <p:cNvSpPr/>
          <p:nvPr/>
        </p:nvSpPr>
        <p:spPr>
          <a:xfrm>
            <a:off x="8819515" y="4450080"/>
            <a:ext cx="2668270" cy="5835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分类型特征值进行编码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分类值的特征数字化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稻壳儿_答辩小姐姐作品_17"/>
          <p:cNvSpPr/>
          <p:nvPr/>
        </p:nvSpPr>
        <p:spPr>
          <a:xfrm flipH="1">
            <a:off x="8601592" y="4993612"/>
            <a:ext cx="2964582" cy="73723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LabelEncoder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OneHotEncoder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稻壳儿_答辩小姐姐作品_18"/>
          <p:cNvSpPr txBox="1"/>
          <p:nvPr/>
        </p:nvSpPr>
        <p:spPr>
          <a:xfrm>
            <a:off x="9820028" y="187946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稻壳儿_答辩小姐姐作品_19"/>
          <p:cNvSpPr/>
          <p:nvPr/>
        </p:nvSpPr>
        <p:spPr>
          <a:xfrm>
            <a:off x="9341542" y="3012795"/>
            <a:ext cx="149521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处理非数值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稻壳儿_答辩小姐姐作品_20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数据预处理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23875" y="2207579"/>
            <a:ext cx="2644775" cy="2094194"/>
          </a:xfrm>
          <a:prstGeom prst="rect">
            <a:avLst/>
          </a:prstGeom>
          <a:noFill/>
        </p:spPr>
        <p:txBody>
          <a:bodyPr lIns="91440" tIns="45720" rIns="91440" bIns="45720" anchor="ctr" anchorCtr="1">
            <a:normAutofit fontScale="60000"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整体通过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与否可视化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变量与是否通过之间的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关系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54325" y="4301772"/>
            <a:ext cx="2157212" cy="125131"/>
          </a:xfrm>
          <a:prstGeom prst="rect">
            <a:avLst/>
          </a:prstGeom>
          <a:ln>
            <a:noFill/>
          </a:ln>
        </p:spPr>
        <p:style>
          <a:lnRef idx="2">
            <a:srgbClr val="0AA7FC">
              <a:shade val="50000"/>
            </a:srgbClr>
          </a:lnRef>
          <a:fillRef idx="1">
            <a:srgbClr val="0AA7FC"/>
          </a:fillRef>
          <a:effectRef idx="0">
            <a:srgbClr val="0AA7FC"/>
          </a:effectRef>
          <a:fontRef idx="minor">
            <a:sysClr val="window" lastClr="FFFFFF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2311400" y="946150"/>
            <a:ext cx="8893175" cy="4967288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ysClr val="window" lastClr="FFFFFF">
                <a:lumMod val="85000"/>
                <a:alpha val="75000"/>
              </a:sysClr>
            </a:solidFill>
          </a:ln>
        </p:spPr>
        <p:style>
          <a:lnRef idx="2">
            <a:srgbClr val="0AA7FC">
              <a:shade val="50000"/>
            </a:srgbClr>
          </a:lnRef>
          <a:fillRef idx="1">
            <a:srgbClr val="0AA7FC"/>
          </a:fillRef>
          <a:effectRef idx="0">
            <a:srgbClr val="0AA7FC"/>
          </a:effectRef>
          <a:fontRef idx="minor">
            <a:sysClr val="window" lastClr="FFFFFF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整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1308100"/>
            <a:ext cx="4647565" cy="4244340"/>
          </a:xfrm>
          <a:prstGeom prst="rect">
            <a:avLst/>
          </a:prstGeom>
        </p:spPr>
      </p:pic>
      <p:pic>
        <p:nvPicPr>
          <p:cNvPr id="4" name="图片 3" descr="cor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90" y="1285875"/>
            <a:ext cx="5156200" cy="4627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4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8805" y="4298315"/>
            <a:ext cx="336169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 lnSpcReduction="10000"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program_duration 计划持续时间（天）</a:t>
            </a:r>
            <a:endParaRPr kumimoji="0" lang="zh-CN" altLang="en-US" sz="14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test_type 测试类型（离线/在线）</a:t>
            </a:r>
            <a:endParaRPr kumimoji="0" lang="zh-CN" altLang="en-US" sz="14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gender</a:t>
            </a: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性别</a:t>
            </a:r>
            <a:endParaRPr kumimoji="0" lang="zh-CN" altLang="en-US" sz="1400" b="0" i="0" u="none" strike="noStrike" kern="1200" cap="none" spc="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7990" y="1174750"/>
            <a:ext cx="3663315" cy="223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1" i="0" strike="noStrike" kern="1200" cap="none" spc="30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01</a:t>
            </a:r>
            <a:endParaRPr kumimoji="0" lang="en-US" altLang="zh-CN" sz="13800" b="1" i="0" strike="noStrike" kern="1200" cap="none" spc="30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23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84263" y="1929891"/>
            <a:ext cx="288570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两个变量的</a:t>
            </a:r>
            <a:r>
              <a:rPr kumimoji="0" lang="zh-CN" altLang="en-US" sz="4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关系</a:t>
            </a:r>
            <a:endParaRPr kumimoji="0" lang="zh-CN" altLang="en-US" sz="4000" b="1" i="0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1129010" y="787400"/>
            <a:ext cx="451485" cy="527748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15" name="PA-图片 14" descr="G:\picture\屏幕截图 2021-04-16 215440.png屏幕截图 2021-04-16 2154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887" r="5887"/>
          <a:stretch>
            <a:fillRect/>
          </a:stretch>
        </p:blipFill>
        <p:spPr>
          <a:xfrm>
            <a:off x="4091940" y="793115"/>
            <a:ext cx="7028815" cy="5271770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 rot="16200000">
            <a:off x="11286490" y="3093720"/>
            <a:ext cx="121920" cy="12192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 rot="16200000">
            <a:off x="11286490" y="2767330"/>
            <a:ext cx="121920" cy="12192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 rot="16200000">
            <a:off x="11286490" y="3419475"/>
            <a:ext cx="121920" cy="12192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 rot="16200000">
            <a:off x="11286490" y="3745865"/>
            <a:ext cx="121920" cy="121920"/>
          </a:xfrm>
          <a:prstGeom prst="ellipse">
            <a:avLst/>
          </a:prstGeom>
          <a:noFill/>
          <a:ln w="15875">
            <a:solidFill>
              <a:sysClr val="window" lastClr="FFFFFF"/>
            </a:solidFill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22" name="PA-图片 21" descr="G:\picture\屏幕截图 2021-04-16 215459.png屏幕截图 2021-04-16 21545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34" r="1234"/>
          <a:stretch>
            <a:fillRect/>
          </a:stretch>
        </p:blipFill>
        <p:spPr>
          <a:xfrm>
            <a:off x="4091940" y="793115"/>
            <a:ext cx="7028815" cy="5271770"/>
          </a:xfrm>
          <a:prstGeom prst="rect">
            <a:avLst/>
          </a:prstGeom>
        </p:spPr>
      </p:pic>
      <p:pic>
        <p:nvPicPr>
          <p:cNvPr id="25" name="PA-图片 24" descr="G:\picture\屏幕截图 2021-04-16 215513.png屏幕截图 2021-04-16 2155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2600" r="2600"/>
          <a:stretch>
            <a:fillRect/>
          </a:stretch>
        </p:blipFill>
        <p:spPr>
          <a:xfrm>
            <a:off x="4091940" y="793115"/>
            <a:ext cx="7028815" cy="5271770"/>
          </a:xfrm>
          <a:prstGeom prst="rect">
            <a:avLst/>
          </a:prstGeom>
        </p:spPr>
      </p:pic>
      <p:pic>
        <p:nvPicPr>
          <p:cNvPr id="26" name="PA-图片 25" descr="G:\picture\屏幕截图 2021-04-16 215524.png屏幕截图 2021-04-16 21552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t="356" b="356"/>
          <a:stretch>
            <a:fillRect/>
          </a:stretch>
        </p:blipFill>
        <p:spPr>
          <a:xfrm>
            <a:off x="4091940" y="793115"/>
            <a:ext cx="7028815" cy="527177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6"/>
          <p:cNvSpPr txBox="1"/>
          <p:nvPr>
            <p:custDataLst>
              <p:tags r:id="rId1"/>
            </p:custDataLst>
          </p:nvPr>
        </p:nvSpPr>
        <p:spPr>
          <a:xfrm>
            <a:off x="1010700" y="2702668"/>
            <a:ext cx="2675970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charset="-122"/>
                <a:sym typeface="微软雅黑" panose="020B0503020204020204" charset="-122"/>
              </a:rPr>
              <a:t>program_type 程序类型</a:t>
            </a:r>
            <a:endParaRPr lang="zh-CN" altLang="en-US" sz="1200" spc="5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6912309" y="3908160"/>
            <a:ext cx="2675970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charset="-122"/>
                <a:sym typeface="微软雅黑" panose="020B0503020204020204" charset="-122"/>
              </a:rPr>
              <a:t>年龄分布，年龄与是否通过的</a:t>
            </a: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charset="-122"/>
                <a:sym typeface="微软雅黑" panose="020B0503020204020204" charset="-122"/>
              </a:rPr>
              <a:t>关系</a:t>
            </a:r>
            <a:endParaRPr lang="zh-CN" altLang="en-US" sz="1200" spc="5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2" descr="G:\picture\屏幕截图 2021-04-16 215540.png屏幕截图 2021-04-16 2155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011195" y="4261485"/>
            <a:ext cx="2679700" cy="1924050"/>
          </a:xfrm>
          <a:prstGeom prst="rect">
            <a:avLst/>
          </a:prstGeom>
        </p:spPr>
      </p:pic>
      <p:pic>
        <p:nvPicPr>
          <p:cNvPr id="5" name="图片 4" descr="G:\picture\屏幕截图 2021-04-16 215513.png屏幕截图 2021-04-16 2155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011025" y="730885"/>
            <a:ext cx="2679700" cy="190500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1010560" y="3460911"/>
            <a:ext cx="2675970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charset="-122"/>
                <a:sym typeface="微软雅黑" panose="020B0503020204020204" charset="-122"/>
              </a:rPr>
              <a:t>difficulty_level 测试难度级别</a:t>
            </a:r>
            <a:endParaRPr lang="zh-CN" altLang="en-US" sz="1200" spc="5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520" y="730885"/>
            <a:ext cx="7153275" cy="2851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0985" y="4441825"/>
            <a:ext cx="7630160" cy="174371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148705" y="1073785"/>
            <a:ext cx="4638040" cy="830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>
              <a:lnSpc>
                <a:spcPct val="150000"/>
              </a:lnSpc>
            </a:pPr>
            <a:r>
              <a:rPr lang="zh-CN" altLang="en-US" sz="16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trainee_engagement_rating  讲师/教学助理为课程提供学员参与度</a:t>
            </a:r>
            <a:endParaRPr lang="zh-CN" altLang="en-US" sz="1600" spc="150" dirty="0">
              <a:solidFill>
                <a:sysClr val="windowText" lastClr="000000">
                  <a:lumMod val="65000"/>
                  <a:lumOff val="35000"/>
                </a:sys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4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08399" y="265165"/>
            <a:ext cx="1676400" cy="343235"/>
          </a:xfrm>
          <a:prstGeom prst="rect">
            <a:avLst/>
          </a:prstGeom>
          <a:noFill/>
        </p:spPr>
        <p:txBody>
          <a:bodyPr vert="horz" wrap="square" lIns="90000" rIns="90000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KING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" panose="020B0503020204020204" charset="-122"/>
              </a:rPr>
              <a:t>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980" y="2350770"/>
            <a:ext cx="7992110" cy="3864610"/>
          </a:xfrm>
          <a:prstGeom prst="rect">
            <a:avLst/>
          </a:prstGeom>
        </p:spPr>
      </p:pic>
      <p:sp>
        <p:nvSpPr>
          <p:cNvPr id="23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94105" y="910590"/>
            <a:ext cx="637159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多变量</a:t>
            </a:r>
            <a:r>
              <a:rPr kumimoji="0" lang="zh-CN" altLang="en-US" sz="4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之间的</a:t>
            </a:r>
            <a:r>
              <a:rPr kumimoji="0" lang="zh-CN" altLang="en-US" sz="4000" b="1" i="0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关系</a:t>
            </a:r>
            <a:endParaRPr kumimoji="0" lang="zh-CN" altLang="en-US" sz="4000" b="1" i="0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647458" y="1520853"/>
            <a:ext cx="68970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第二阶段</a:t>
            </a:r>
            <a:endParaRPr lang="zh-CN" altLang="en-US" sz="7200" spc="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 flipH="1">
            <a:off x="2459419" y="2960570"/>
            <a:ext cx="7273163" cy="70675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准备用于学习的数据，使用模型</a:t>
            </a: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预测</a:t>
            </a:r>
            <a:endParaRPr lang="zh-CN" altLang="en-US" sz="1600" b="0" i="0" dirty="0">
              <a:solidFill>
                <a:srgbClr val="242343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稻壳儿_答辩小姐姐作品_2"/>
          <p:cNvSpPr/>
          <p:nvPr/>
        </p:nvSpPr>
        <p:spPr bwMode="auto">
          <a:xfrm>
            <a:off x="6788848" y="3860214"/>
            <a:ext cx="1879755" cy="1635004"/>
          </a:xfrm>
          <a:custGeom>
            <a:avLst/>
            <a:gdLst>
              <a:gd name="T0" fmla="*/ 70 w 1000"/>
              <a:gd name="T1" fmla="*/ 712 h 868"/>
              <a:gd name="T2" fmla="*/ 788 w 1000"/>
              <a:gd name="T3" fmla="*/ 534 h 868"/>
              <a:gd name="T4" fmla="*/ 1000 w 1000"/>
              <a:gd name="T5" fmla="*/ 38 h 868"/>
              <a:gd name="T6" fmla="*/ 316 w 1000"/>
              <a:gd name="T7" fmla="*/ 198 h 868"/>
              <a:gd name="T8" fmla="*/ 0 w 1000"/>
              <a:gd name="T9" fmla="*/ 630 h 868"/>
              <a:gd name="T10" fmla="*/ 566 w 1000"/>
              <a:gd name="T11" fmla="*/ 360 h 868"/>
              <a:gd name="T12" fmla="*/ 70 w 1000"/>
              <a:gd name="T13" fmla="*/ 712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868">
                <a:moveTo>
                  <a:pt x="70" y="712"/>
                </a:moveTo>
                <a:cubicBezTo>
                  <a:pt x="70" y="712"/>
                  <a:pt x="485" y="868"/>
                  <a:pt x="788" y="534"/>
                </a:cubicBezTo>
                <a:cubicBezTo>
                  <a:pt x="980" y="322"/>
                  <a:pt x="1000" y="38"/>
                  <a:pt x="1000" y="38"/>
                </a:cubicBezTo>
                <a:cubicBezTo>
                  <a:pt x="1000" y="38"/>
                  <a:pt x="586" y="0"/>
                  <a:pt x="316" y="198"/>
                </a:cubicBezTo>
                <a:cubicBezTo>
                  <a:pt x="46" y="396"/>
                  <a:pt x="0" y="630"/>
                  <a:pt x="0" y="630"/>
                </a:cubicBezTo>
                <a:cubicBezTo>
                  <a:pt x="0" y="630"/>
                  <a:pt x="208" y="440"/>
                  <a:pt x="566" y="360"/>
                </a:cubicBezTo>
                <a:cubicBezTo>
                  <a:pt x="566" y="360"/>
                  <a:pt x="262" y="522"/>
                  <a:pt x="70" y="712"/>
                </a:cubicBezTo>
                <a:close/>
              </a:path>
            </a:pathLst>
          </a:custGeom>
          <a:solidFill>
            <a:srgbClr val="4D7F89"/>
          </a:solidFill>
          <a:ln w="6350">
            <a:noFill/>
          </a:ln>
        </p:spPr>
        <p:txBody>
          <a:bodyPr lIns="121908" tIns="60953" rIns="121908" bIns="60953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稻壳儿_答辩小姐姐作品_3"/>
          <p:cNvSpPr/>
          <p:nvPr/>
        </p:nvSpPr>
        <p:spPr bwMode="auto">
          <a:xfrm>
            <a:off x="5878060" y="2015068"/>
            <a:ext cx="1594883" cy="2858749"/>
          </a:xfrm>
          <a:custGeom>
            <a:avLst/>
            <a:gdLst>
              <a:gd name="T0" fmla="*/ 325 w 849"/>
              <a:gd name="T1" fmla="*/ 1518 h 1518"/>
              <a:gd name="T2" fmla="*/ 817 w 849"/>
              <a:gd name="T3" fmla="*/ 816 h 1518"/>
              <a:gd name="T4" fmla="*/ 539 w 849"/>
              <a:gd name="T5" fmla="*/ 0 h 1518"/>
              <a:gd name="T6" fmla="*/ 98 w 849"/>
              <a:gd name="T7" fmla="*/ 644 h 1518"/>
              <a:gd name="T8" fmla="*/ 189 w 849"/>
              <a:gd name="T9" fmla="*/ 1506 h 1518"/>
              <a:gd name="T10" fmla="*/ 455 w 849"/>
              <a:gd name="T11" fmla="*/ 706 h 1518"/>
              <a:gd name="T12" fmla="*/ 325 w 849"/>
              <a:gd name="T13" fmla="*/ 1518 h 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9" h="1518">
                <a:moveTo>
                  <a:pt x="325" y="1518"/>
                </a:moveTo>
                <a:cubicBezTo>
                  <a:pt x="325" y="1518"/>
                  <a:pt x="785" y="1276"/>
                  <a:pt x="817" y="816"/>
                </a:cubicBezTo>
                <a:cubicBezTo>
                  <a:pt x="849" y="356"/>
                  <a:pt x="539" y="0"/>
                  <a:pt x="539" y="0"/>
                </a:cubicBezTo>
                <a:cubicBezTo>
                  <a:pt x="539" y="0"/>
                  <a:pt x="209" y="294"/>
                  <a:pt x="98" y="644"/>
                </a:cubicBezTo>
                <a:cubicBezTo>
                  <a:pt x="0" y="951"/>
                  <a:pt x="59" y="1290"/>
                  <a:pt x="189" y="1506"/>
                </a:cubicBezTo>
                <a:cubicBezTo>
                  <a:pt x="189" y="1506"/>
                  <a:pt x="167" y="1158"/>
                  <a:pt x="455" y="706"/>
                </a:cubicBezTo>
                <a:cubicBezTo>
                  <a:pt x="455" y="706"/>
                  <a:pt x="345" y="970"/>
                  <a:pt x="325" y="1518"/>
                </a:cubicBezTo>
                <a:close/>
              </a:path>
            </a:pathLst>
          </a:custGeom>
          <a:solidFill>
            <a:srgbClr val="A2633C"/>
          </a:solidFill>
          <a:ln w="6350">
            <a:noFill/>
          </a:ln>
        </p:spPr>
        <p:txBody>
          <a:bodyPr lIns="121908" tIns="60953" rIns="121908" bIns="60953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稻壳儿_答辩小姐姐作品_4"/>
          <p:cNvSpPr/>
          <p:nvPr/>
        </p:nvSpPr>
        <p:spPr bwMode="auto">
          <a:xfrm>
            <a:off x="4341356" y="2161516"/>
            <a:ext cx="1789477" cy="2611995"/>
          </a:xfrm>
          <a:custGeom>
            <a:avLst/>
            <a:gdLst>
              <a:gd name="T0" fmla="*/ 700 w 952"/>
              <a:gd name="T1" fmla="*/ 1330 h 1386"/>
              <a:gd name="T2" fmla="*/ 760 w 952"/>
              <a:gd name="T3" fmla="*/ 522 h 1386"/>
              <a:gd name="T4" fmla="*/ 138 w 952"/>
              <a:gd name="T5" fmla="*/ 0 h 1386"/>
              <a:gd name="T6" fmla="*/ 122 w 952"/>
              <a:gd name="T7" fmla="*/ 820 h 1386"/>
              <a:gd name="T8" fmla="*/ 590 w 952"/>
              <a:gd name="T9" fmla="*/ 1386 h 1386"/>
              <a:gd name="T10" fmla="*/ 412 w 952"/>
              <a:gd name="T11" fmla="*/ 618 h 1386"/>
              <a:gd name="T12" fmla="*/ 700 w 952"/>
              <a:gd name="T13" fmla="*/ 1330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1386">
                <a:moveTo>
                  <a:pt x="700" y="1330"/>
                </a:moveTo>
                <a:cubicBezTo>
                  <a:pt x="700" y="1330"/>
                  <a:pt x="952" y="916"/>
                  <a:pt x="760" y="522"/>
                </a:cubicBezTo>
                <a:cubicBezTo>
                  <a:pt x="571" y="134"/>
                  <a:pt x="138" y="0"/>
                  <a:pt x="138" y="0"/>
                </a:cubicBezTo>
                <a:cubicBezTo>
                  <a:pt x="138" y="0"/>
                  <a:pt x="0" y="476"/>
                  <a:pt x="122" y="820"/>
                </a:cubicBezTo>
                <a:cubicBezTo>
                  <a:pt x="241" y="1156"/>
                  <a:pt x="462" y="1316"/>
                  <a:pt x="590" y="1386"/>
                </a:cubicBezTo>
                <a:cubicBezTo>
                  <a:pt x="590" y="1386"/>
                  <a:pt x="422" y="1170"/>
                  <a:pt x="412" y="618"/>
                </a:cubicBezTo>
                <a:cubicBezTo>
                  <a:pt x="412" y="618"/>
                  <a:pt x="548" y="1094"/>
                  <a:pt x="700" y="1330"/>
                </a:cubicBezTo>
                <a:close/>
              </a:path>
            </a:pathLst>
          </a:custGeom>
          <a:solidFill>
            <a:srgbClr val="4D7F89"/>
          </a:solidFill>
          <a:ln w="6350">
            <a:noFill/>
          </a:ln>
        </p:spPr>
        <p:txBody>
          <a:bodyPr lIns="121908" tIns="60953" rIns="121908" bIns="60953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稻壳儿_答辩小姐姐作品_5"/>
          <p:cNvSpPr/>
          <p:nvPr/>
        </p:nvSpPr>
        <p:spPr bwMode="auto">
          <a:xfrm>
            <a:off x="3244000" y="3940965"/>
            <a:ext cx="1984073" cy="1356151"/>
          </a:xfrm>
          <a:custGeom>
            <a:avLst/>
            <a:gdLst>
              <a:gd name="T0" fmla="*/ 1056 w 1056"/>
              <a:gd name="T1" fmla="*/ 528 h 720"/>
              <a:gd name="T2" fmla="*/ 616 w 1056"/>
              <a:gd name="T3" fmla="*/ 80 h 720"/>
              <a:gd name="T4" fmla="*/ 0 w 1056"/>
              <a:gd name="T5" fmla="*/ 178 h 720"/>
              <a:gd name="T6" fmla="*/ 446 w 1056"/>
              <a:gd name="T7" fmla="*/ 596 h 720"/>
              <a:gd name="T8" fmla="*/ 1036 w 1056"/>
              <a:gd name="T9" fmla="*/ 622 h 720"/>
              <a:gd name="T10" fmla="*/ 504 w 1056"/>
              <a:gd name="T11" fmla="*/ 334 h 720"/>
              <a:gd name="T12" fmla="*/ 1056 w 1056"/>
              <a:gd name="T13" fmla="*/ 5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6" h="720">
                <a:moveTo>
                  <a:pt x="1056" y="528"/>
                </a:moveTo>
                <a:cubicBezTo>
                  <a:pt x="1056" y="528"/>
                  <a:pt x="950" y="160"/>
                  <a:pt x="616" y="80"/>
                </a:cubicBezTo>
                <a:cubicBezTo>
                  <a:pt x="282" y="0"/>
                  <a:pt x="0" y="178"/>
                  <a:pt x="0" y="178"/>
                </a:cubicBezTo>
                <a:cubicBezTo>
                  <a:pt x="0" y="178"/>
                  <a:pt x="190" y="477"/>
                  <a:pt x="446" y="596"/>
                </a:cubicBezTo>
                <a:cubicBezTo>
                  <a:pt x="712" y="720"/>
                  <a:pt x="952" y="660"/>
                  <a:pt x="1036" y="622"/>
                </a:cubicBezTo>
                <a:cubicBezTo>
                  <a:pt x="1036" y="622"/>
                  <a:pt x="786" y="594"/>
                  <a:pt x="504" y="334"/>
                </a:cubicBezTo>
                <a:cubicBezTo>
                  <a:pt x="504" y="334"/>
                  <a:pt x="824" y="508"/>
                  <a:pt x="1056" y="528"/>
                </a:cubicBezTo>
                <a:close/>
              </a:path>
            </a:pathLst>
          </a:custGeom>
          <a:solidFill>
            <a:srgbClr val="4D7F89"/>
          </a:solidFill>
          <a:ln w="6350">
            <a:noFill/>
          </a:ln>
        </p:spPr>
        <p:txBody>
          <a:bodyPr lIns="121908" tIns="60953" rIns="121908" bIns="60953"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稻壳儿_答辩小姐姐作品_6"/>
          <p:cNvSpPr>
            <a:spLocks noChangeArrowheads="1"/>
          </p:cNvSpPr>
          <p:nvPr/>
        </p:nvSpPr>
        <p:spPr bwMode="auto">
          <a:xfrm>
            <a:off x="7721603" y="1891773"/>
            <a:ext cx="253356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KNN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稻壳儿_答辩小姐姐作品_7"/>
          <p:cNvSpPr>
            <a:spLocks noChangeArrowheads="1"/>
          </p:cNvSpPr>
          <p:nvPr/>
        </p:nvSpPr>
        <p:spPr bwMode="auto">
          <a:xfrm>
            <a:off x="9046635" y="4195234"/>
            <a:ext cx="263406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随机森林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稻壳儿_答辩小姐姐作品_8"/>
          <p:cNvSpPr>
            <a:spLocks noChangeArrowheads="1"/>
          </p:cNvSpPr>
          <p:nvPr/>
        </p:nvSpPr>
        <p:spPr bwMode="auto">
          <a:xfrm>
            <a:off x="1263650" y="2082800"/>
            <a:ext cx="2795905" cy="81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逻辑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回归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稻壳儿_答辩小姐姐作品_9"/>
          <p:cNvSpPr>
            <a:spLocks noChangeArrowheads="1"/>
          </p:cNvSpPr>
          <p:nvPr/>
        </p:nvSpPr>
        <p:spPr bwMode="auto">
          <a:xfrm>
            <a:off x="511304" y="4580467"/>
            <a:ext cx="2564216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线性回归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稻壳儿_答辩小姐姐作品_10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使用单个模型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_答辩小姐姐作品_2"/>
          <p:cNvSpPr/>
          <p:nvPr/>
        </p:nvSpPr>
        <p:spPr>
          <a:xfrm>
            <a:off x="1365885" y="2456815"/>
            <a:ext cx="3101340" cy="3721735"/>
          </a:xfrm>
          <a:prstGeom prst="roundRect">
            <a:avLst>
              <a:gd name="adj" fmla="val 5221"/>
            </a:avLst>
          </a:prstGeom>
          <a:solidFill>
            <a:schemeClr val="bg1"/>
          </a:solidFill>
          <a:ln w="12700">
            <a:solidFill>
              <a:srgbClr val="4D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稻壳儿_答辩小姐姐作品_3"/>
          <p:cNvSpPr/>
          <p:nvPr/>
        </p:nvSpPr>
        <p:spPr>
          <a:xfrm>
            <a:off x="7444740" y="1521460"/>
            <a:ext cx="3630930" cy="3965575"/>
          </a:xfrm>
          <a:prstGeom prst="roundRect">
            <a:avLst>
              <a:gd name="adj" fmla="val 5221"/>
            </a:avLst>
          </a:prstGeom>
          <a:solidFill>
            <a:schemeClr val="bg1"/>
          </a:solidFill>
          <a:ln w="12700">
            <a:solidFill>
              <a:srgbClr val="A26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稻壳儿_答辩小姐姐作品_6"/>
          <p:cNvSpPr/>
          <p:nvPr/>
        </p:nvSpPr>
        <p:spPr>
          <a:xfrm>
            <a:off x="871855" y="1855470"/>
            <a:ext cx="1819275" cy="731520"/>
          </a:xfrm>
          <a:prstGeom prst="roundRect">
            <a:avLst>
              <a:gd name="adj" fmla="val 34766"/>
            </a:avLst>
          </a:prstGeom>
          <a:solidFill>
            <a:srgbClr val="A2633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稻壳儿_答辩小姐姐作品_8"/>
          <p:cNvSpPr/>
          <p:nvPr/>
        </p:nvSpPr>
        <p:spPr>
          <a:xfrm>
            <a:off x="7444740" y="5207635"/>
            <a:ext cx="1895475" cy="730250"/>
          </a:xfrm>
          <a:prstGeom prst="roundRect">
            <a:avLst>
              <a:gd name="adj" fmla="val 29394"/>
            </a:avLst>
          </a:prstGeom>
          <a:solidFill>
            <a:srgbClr val="4D7F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稻壳儿_答辩小姐姐作品_10"/>
          <p:cNvSpPr/>
          <p:nvPr/>
        </p:nvSpPr>
        <p:spPr>
          <a:xfrm>
            <a:off x="871855" y="1960245"/>
            <a:ext cx="171196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线性回归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稻壳儿_答辩小姐姐作品_11"/>
          <p:cNvSpPr/>
          <p:nvPr/>
        </p:nvSpPr>
        <p:spPr>
          <a:xfrm flipH="1">
            <a:off x="1470025" y="2757805"/>
            <a:ext cx="2893060" cy="311975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线性回归用一个等式表示，通过找到输入变量的特定权重（B），来描述输入变量（x）与输出变量（y）之间的线性关系。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 = B0 + B1 * x</a:t>
            </a:r>
            <a:endParaRPr lang="en-US" altLang="zh-CN" sz="240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0" name="稻壳儿_答辩小姐姐作品_14"/>
          <p:cNvSpPr/>
          <p:nvPr/>
        </p:nvSpPr>
        <p:spPr>
          <a:xfrm flipH="1">
            <a:off x="7543165" y="1669415"/>
            <a:ext cx="3314065" cy="348869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二分类问题的专用方法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12166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逻辑回归与线性回归类似，这是因为两者的目标都是找出每个输入变量的权重值。 与线性回归不同的是，输出的预测值得使用称为逻辑函数的非线性函数进行变换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lang="en-US" altLang="zh-CN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稻壳儿_答辩小姐姐作品_16"/>
          <p:cNvSpPr/>
          <p:nvPr/>
        </p:nvSpPr>
        <p:spPr>
          <a:xfrm>
            <a:off x="7651115" y="5342255"/>
            <a:ext cx="148272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逻辑回归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7" name="稻壳儿_答辩小姐姐作品_19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单个模型特点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10255" r="8955" b="32021"/>
          <a:stretch>
            <a:fillRect/>
          </a:stretch>
        </p:blipFill>
        <p:spPr>
          <a:xfrm rot="5400000" flipV="1">
            <a:off x="2621280" y="-2621280"/>
            <a:ext cx="6949440" cy="12192000"/>
          </a:xfrm>
          <a:prstGeom prst="rect">
            <a:avLst/>
          </a:prstGeom>
        </p:spPr>
      </p:pic>
      <p:grpSp>
        <p:nvGrpSpPr>
          <p:cNvPr id="15" name="稻壳儿_答辩小姐姐作品_2"/>
          <p:cNvGrpSpPr/>
          <p:nvPr/>
        </p:nvGrpSpPr>
        <p:grpSpPr>
          <a:xfrm>
            <a:off x="7382510" y="1561986"/>
            <a:ext cx="3498274" cy="836539"/>
            <a:chOff x="2082785" y="2278204"/>
            <a:chExt cx="3498274" cy="836539"/>
          </a:xfrm>
        </p:grpSpPr>
        <p:sp>
          <p:nvSpPr>
            <p:cNvPr id="3" name="椭圆 2"/>
            <p:cNvSpPr/>
            <p:nvPr/>
          </p:nvSpPr>
          <p:spPr>
            <a:xfrm>
              <a:off x="2082785" y="2340838"/>
              <a:ext cx="577215" cy="577215"/>
            </a:xfrm>
            <a:prstGeom prst="ellipse">
              <a:avLst/>
            </a:prstGeom>
            <a:solidFill>
              <a:srgbClr val="4D7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1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070536" y="2278204"/>
              <a:ext cx="2308860" cy="4972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前期准备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工作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3070536" y="2561658"/>
              <a:ext cx="2510523" cy="553085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250000"/>
                </a:lnSpc>
              </a:pPr>
              <a:endParaRPr lang="en-US" altLang="zh-CN" sz="1200" b="0" i="0" dirty="0">
                <a:solidFill>
                  <a:srgbClr val="242343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16" name="稻壳儿_答辩小姐姐作品_3"/>
          <p:cNvGrpSpPr/>
          <p:nvPr/>
        </p:nvGrpSpPr>
        <p:grpSpPr>
          <a:xfrm>
            <a:off x="7382510" y="2690301"/>
            <a:ext cx="3497637" cy="758434"/>
            <a:chOff x="2082785" y="2278204"/>
            <a:chExt cx="3497637" cy="758434"/>
          </a:xfrm>
        </p:grpSpPr>
        <p:sp>
          <p:nvSpPr>
            <p:cNvPr id="17" name="椭圆 16"/>
            <p:cNvSpPr/>
            <p:nvPr/>
          </p:nvSpPr>
          <p:spPr>
            <a:xfrm>
              <a:off x="2082785" y="2340838"/>
              <a:ext cx="577215" cy="577215"/>
            </a:xfrm>
            <a:prstGeom prst="ellipse">
              <a:avLst/>
            </a:prstGeom>
            <a:solidFill>
              <a:srgbClr val="A26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2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070534" y="2278204"/>
              <a:ext cx="2308860" cy="4972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赛题分析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工作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3069899" y="2483553"/>
              <a:ext cx="2510523" cy="553085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250000"/>
                </a:lnSpc>
              </a:pPr>
              <a:r>
                <a:rPr lang="en-US" altLang="zh-CN" sz="1200" b="0" i="0" dirty="0">
                  <a:solidFill>
                    <a:srgbClr val="242343"/>
                  </a:solidFill>
                  <a:effectLst/>
                  <a:cs typeface="+mn-ea"/>
                  <a:sym typeface="+mn-lt"/>
                </a:rPr>
                <a:t>Competition analysis work</a:t>
              </a:r>
              <a:endParaRPr lang="en-US" altLang="zh-CN" sz="1200" b="0" i="0" dirty="0">
                <a:solidFill>
                  <a:srgbClr val="242343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20" name="稻壳儿_答辩小姐姐作品_4"/>
          <p:cNvGrpSpPr/>
          <p:nvPr/>
        </p:nvGrpSpPr>
        <p:grpSpPr>
          <a:xfrm>
            <a:off x="7382510" y="3800201"/>
            <a:ext cx="3506306" cy="747639"/>
            <a:chOff x="2082785" y="2278204"/>
            <a:chExt cx="3506306" cy="747639"/>
          </a:xfrm>
        </p:grpSpPr>
        <p:sp>
          <p:nvSpPr>
            <p:cNvPr id="21" name="椭圆 20"/>
            <p:cNvSpPr/>
            <p:nvPr/>
          </p:nvSpPr>
          <p:spPr>
            <a:xfrm>
              <a:off x="2082785" y="2340838"/>
              <a:ext cx="577215" cy="577215"/>
            </a:xfrm>
            <a:prstGeom prst="ellipse">
              <a:avLst/>
            </a:prstGeom>
            <a:solidFill>
              <a:srgbClr val="4D7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3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78568" y="2278204"/>
              <a:ext cx="2308860" cy="4972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两个重要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阶段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flipH="1">
              <a:off x="3078568" y="2472758"/>
              <a:ext cx="2510523" cy="553085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250000"/>
                </a:lnSpc>
              </a:pPr>
              <a:r>
                <a:rPr lang="en-US" altLang="zh-CN" sz="1200" b="0" i="0" dirty="0">
                  <a:solidFill>
                    <a:srgbClr val="242343"/>
                  </a:solidFill>
                  <a:effectLst/>
                  <a:cs typeface="+mn-ea"/>
                  <a:sym typeface="+mn-lt"/>
                </a:rPr>
                <a:t>Two important stages</a:t>
              </a:r>
              <a:endParaRPr lang="en-US" altLang="zh-CN" sz="1200" b="0" i="0" dirty="0">
                <a:solidFill>
                  <a:srgbClr val="242343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24" name="稻壳儿_答辩小姐姐作品_5"/>
          <p:cNvGrpSpPr/>
          <p:nvPr/>
        </p:nvGrpSpPr>
        <p:grpSpPr>
          <a:xfrm>
            <a:off x="7382510" y="4910101"/>
            <a:ext cx="3497417" cy="737479"/>
            <a:chOff x="2082785" y="2278204"/>
            <a:chExt cx="3497417" cy="737479"/>
          </a:xfrm>
        </p:grpSpPr>
        <p:sp>
          <p:nvSpPr>
            <p:cNvPr id="25" name="椭圆 24"/>
            <p:cNvSpPr/>
            <p:nvPr/>
          </p:nvSpPr>
          <p:spPr>
            <a:xfrm>
              <a:off x="2082785" y="2340838"/>
              <a:ext cx="577215" cy="577215"/>
            </a:xfrm>
            <a:prstGeom prst="ellipse">
              <a:avLst/>
            </a:prstGeom>
            <a:solidFill>
              <a:srgbClr val="A26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4</a:t>
              </a:r>
              <a:endParaRPr lang="en-US" altLang="zh-CN" sz="3200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8569" y="2278204"/>
              <a:ext cx="2308860" cy="4972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应用及其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总结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flipH="1">
              <a:off x="3069679" y="2462598"/>
              <a:ext cx="2510523" cy="553085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250000"/>
                </a:lnSpc>
              </a:pPr>
              <a:r>
                <a:rPr lang="en-US" altLang="zh-CN" sz="1200" b="0" i="0" dirty="0">
                  <a:solidFill>
                    <a:srgbClr val="242343"/>
                  </a:solidFill>
                  <a:effectLst/>
                  <a:cs typeface="+mn-ea"/>
                  <a:sym typeface="+mn-lt"/>
                </a:rPr>
                <a:t>Application and summary</a:t>
              </a:r>
              <a:endParaRPr lang="en-US" altLang="zh-CN" sz="1200" b="0" i="0" dirty="0">
                <a:solidFill>
                  <a:srgbClr val="242343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28" name="稻壳儿_答辩小姐姐作品_6"/>
          <p:cNvSpPr txBox="1"/>
          <p:nvPr/>
        </p:nvSpPr>
        <p:spPr>
          <a:xfrm>
            <a:off x="4877505" y="746008"/>
            <a:ext cx="1190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目  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稻壳儿_答辩小姐姐作品_7"/>
          <p:cNvSpPr txBox="1"/>
          <p:nvPr/>
        </p:nvSpPr>
        <p:spPr>
          <a:xfrm>
            <a:off x="5677858" y="1853671"/>
            <a:ext cx="1190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录  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8377879" y="1785670"/>
            <a:ext cx="2510523" cy="55308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50000"/>
              </a:lnSpc>
            </a:pPr>
            <a:r>
              <a:rPr lang="en-US" altLang="zh-CN" sz="12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initial preparation work</a:t>
            </a:r>
            <a:endParaRPr lang="en-US" altLang="zh-CN" sz="1200" b="0" i="0" dirty="0">
              <a:solidFill>
                <a:srgbClr val="242343"/>
              </a:solidFill>
              <a:effectLst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稻壳儿_答辩小姐姐作品_1"/>
          <p:cNvSpPr/>
          <p:nvPr/>
        </p:nvSpPr>
        <p:spPr>
          <a:xfrm>
            <a:off x="484717" y="32766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稻壳儿_答辩小姐姐作品_4"/>
          <p:cNvSpPr/>
          <p:nvPr/>
        </p:nvSpPr>
        <p:spPr>
          <a:xfrm>
            <a:off x="1418590" y="1840230"/>
            <a:ext cx="3892550" cy="4044950"/>
          </a:xfrm>
          <a:prstGeom prst="roundRect">
            <a:avLst>
              <a:gd name="adj" fmla="val 5221"/>
            </a:avLst>
          </a:prstGeom>
          <a:solidFill>
            <a:schemeClr val="bg1"/>
          </a:solidFill>
          <a:ln w="12700">
            <a:solidFill>
              <a:srgbClr val="4D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稻壳儿_答辩小姐姐作品_5"/>
          <p:cNvSpPr/>
          <p:nvPr/>
        </p:nvSpPr>
        <p:spPr>
          <a:xfrm>
            <a:off x="7905115" y="522605"/>
            <a:ext cx="3732530" cy="5857875"/>
          </a:xfrm>
          <a:prstGeom prst="roundRect">
            <a:avLst>
              <a:gd name="adj" fmla="val 5221"/>
            </a:avLst>
          </a:prstGeom>
          <a:solidFill>
            <a:schemeClr val="bg1"/>
          </a:solidFill>
          <a:ln w="12700">
            <a:solidFill>
              <a:srgbClr val="A26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稻壳儿_答辩小姐姐作品_7"/>
          <p:cNvSpPr/>
          <p:nvPr/>
        </p:nvSpPr>
        <p:spPr>
          <a:xfrm>
            <a:off x="664210" y="1244600"/>
            <a:ext cx="1590675" cy="731520"/>
          </a:xfrm>
          <a:prstGeom prst="roundRect">
            <a:avLst>
              <a:gd name="adj" fmla="val 32080"/>
            </a:avLst>
          </a:prstGeom>
          <a:solidFill>
            <a:srgbClr val="A2633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稻壳儿_答辩小姐姐作品_9"/>
          <p:cNvSpPr/>
          <p:nvPr/>
        </p:nvSpPr>
        <p:spPr>
          <a:xfrm>
            <a:off x="7161530" y="4464050"/>
            <a:ext cx="818515" cy="1868170"/>
          </a:xfrm>
          <a:prstGeom prst="roundRect">
            <a:avLst>
              <a:gd name="adj" fmla="val 26708"/>
            </a:avLst>
          </a:prstGeom>
          <a:solidFill>
            <a:srgbClr val="4D7F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稻壳儿_答辩小姐姐作品_12"/>
          <p:cNvSpPr/>
          <p:nvPr/>
        </p:nvSpPr>
        <p:spPr>
          <a:xfrm>
            <a:off x="798795" y="1379886"/>
            <a:ext cx="1321442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KNN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稻壳儿_答辩小姐姐作品_13"/>
          <p:cNvSpPr/>
          <p:nvPr/>
        </p:nvSpPr>
        <p:spPr>
          <a:xfrm flipH="1">
            <a:off x="1488440" y="1840230"/>
            <a:ext cx="3822700" cy="443103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搜索整个训练集内K个最相似的实例，对这K个实例的输出变量汇总，来预测新的数据点。KNN需要大量的内存来存储数据，只有在需要预测时才会执行计算。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>
              <a:lnSpc>
                <a:spcPct val="150000"/>
              </a:lnSpc>
              <a:defRPr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1" name="稻壳儿_答辩小姐姐作品_15"/>
          <p:cNvSpPr/>
          <p:nvPr/>
        </p:nvSpPr>
        <p:spPr>
          <a:xfrm flipH="1">
            <a:off x="7905115" y="622300"/>
            <a:ext cx="3757930" cy="563118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从数据样本中估计某一数量，例如平均值。 它会抽取大量样本数据，计算平均值，然后平均所有平均值，以便更准确地估算真实平均值。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随机森林是对决策树的一种调整，相对于选择最佳分割点，随机森林通过引入随机性来实现次优分割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3" name="稻壳儿_答辩小姐姐作品_17"/>
          <p:cNvSpPr/>
          <p:nvPr/>
        </p:nvSpPr>
        <p:spPr>
          <a:xfrm>
            <a:off x="7314565" y="4532630"/>
            <a:ext cx="512445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随机森林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7" name="稻壳儿_答辩小姐姐作品_19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单个模型特点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矩形 31"/>
          <p:cNvSpPr/>
          <p:nvPr>
            <p:custDataLst>
              <p:tags r:id="rId1"/>
            </p:custDataLst>
          </p:nvPr>
        </p:nvSpPr>
        <p:spPr bwMode="auto">
          <a:xfrm>
            <a:off x="1065887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1424045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>
            <p:custDataLst>
              <p:tags r:id="rId3"/>
            </p:custDataLst>
          </p:nvPr>
        </p:nvSpPr>
        <p:spPr bwMode="auto">
          <a:xfrm>
            <a:off x="1782205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4"/>
            </p:custDataLst>
          </p:nvPr>
        </p:nvSpPr>
        <p:spPr bwMode="auto">
          <a:xfrm>
            <a:off x="24267" y="3815499"/>
            <a:ext cx="180724" cy="358158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5"/>
            </p:custDataLst>
          </p:nvPr>
        </p:nvSpPr>
        <p:spPr bwMode="auto">
          <a:xfrm>
            <a:off x="-8592" y="3782640"/>
            <a:ext cx="246441" cy="423875"/>
          </a:xfrm>
          <a:custGeom>
            <a:avLst/>
            <a:gdLst>
              <a:gd name="T0" fmla="*/ 75 w 75"/>
              <a:gd name="T1" fmla="*/ 129 h 129"/>
              <a:gd name="T2" fmla="*/ 0 w 75"/>
              <a:gd name="T3" fmla="*/ 129 h 129"/>
              <a:gd name="T4" fmla="*/ 0 w 75"/>
              <a:gd name="T5" fmla="*/ 0 h 129"/>
              <a:gd name="T6" fmla="*/ 75 w 75"/>
              <a:gd name="T7" fmla="*/ 0 h 129"/>
              <a:gd name="T8" fmla="*/ 75 w 75"/>
              <a:gd name="T9" fmla="*/ 129 h 129"/>
              <a:gd name="T10" fmla="*/ 20 w 75"/>
              <a:gd name="T11" fmla="*/ 109 h 129"/>
              <a:gd name="T12" fmla="*/ 54 w 75"/>
              <a:gd name="T13" fmla="*/ 109 h 129"/>
              <a:gd name="T14" fmla="*/ 54 w 75"/>
              <a:gd name="T15" fmla="*/ 21 h 129"/>
              <a:gd name="T16" fmla="*/ 20 w 75"/>
              <a:gd name="T17" fmla="*/ 21 h 129"/>
              <a:gd name="T18" fmla="*/ 20 w 75"/>
              <a:gd name="T19" fmla="*/ 10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129">
                <a:moveTo>
                  <a:pt x="75" y="129"/>
                </a:moveTo>
                <a:lnTo>
                  <a:pt x="0" y="129"/>
                </a:lnTo>
                <a:lnTo>
                  <a:pt x="0" y="0"/>
                </a:lnTo>
                <a:lnTo>
                  <a:pt x="75" y="0"/>
                </a:lnTo>
                <a:lnTo>
                  <a:pt x="75" y="129"/>
                </a:lnTo>
                <a:close/>
                <a:moveTo>
                  <a:pt x="20" y="109"/>
                </a:moveTo>
                <a:lnTo>
                  <a:pt x="54" y="109"/>
                </a:lnTo>
                <a:lnTo>
                  <a:pt x="54" y="21"/>
                </a:lnTo>
                <a:lnTo>
                  <a:pt x="20" y="21"/>
                </a:lnTo>
                <a:lnTo>
                  <a:pt x="20" y="109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任意多边形 36"/>
          <p:cNvSpPr/>
          <p:nvPr>
            <p:custDataLst>
              <p:tags r:id="rId6"/>
            </p:custDataLst>
          </p:nvPr>
        </p:nvSpPr>
        <p:spPr bwMode="auto">
          <a:xfrm>
            <a:off x="204990" y="2984179"/>
            <a:ext cx="2861989" cy="2024079"/>
          </a:xfrm>
          <a:custGeom>
            <a:avLst/>
            <a:gdLst>
              <a:gd name="T0" fmla="*/ 1024 w 1024"/>
              <a:gd name="T1" fmla="*/ 326 h 725"/>
              <a:gd name="T2" fmla="*/ 1024 w 1024"/>
              <a:gd name="T3" fmla="*/ 0 h 725"/>
              <a:gd name="T4" fmla="*/ 698 w 1024"/>
              <a:gd name="T5" fmla="*/ 326 h 725"/>
              <a:gd name="T6" fmla="*/ 0 w 1024"/>
              <a:gd name="T7" fmla="*/ 326 h 725"/>
              <a:gd name="T8" fmla="*/ 0 w 1024"/>
              <a:gd name="T9" fmla="*/ 399 h 725"/>
              <a:gd name="T10" fmla="*/ 698 w 1024"/>
              <a:gd name="T11" fmla="*/ 399 h 725"/>
              <a:gd name="T12" fmla="*/ 1024 w 1024"/>
              <a:gd name="T13" fmla="*/ 725 h 725"/>
              <a:gd name="T14" fmla="*/ 1024 w 1024"/>
              <a:gd name="T15" fmla="*/ 399 h 725"/>
              <a:gd name="T16" fmla="*/ 1024 w 1024"/>
              <a:gd name="T17" fmla="*/ 399 h 725"/>
              <a:gd name="T18" fmla="*/ 1024 w 1024"/>
              <a:gd name="T19" fmla="*/ 326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4" h="725">
                <a:moveTo>
                  <a:pt x="1024" y="326"/>
                </a:moveTo>
                <a:cubicBezTo>
                  <a:pt x="1024" y="0"/>
                  <a:pt x="1024" y="0"/>
                  <a:pt x="1024" y="0"/>
                </a:cubicBezTo>
                <a:cubicBezTo>
                  <a:pt x="1024" y="180"/>
                  <a:pt x="878" y="326"/>
                  <a:pt x="698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99"/>
                  <a:pt x="0" y="399"/>
                  <a:pt x="0" y="399"/>
                </a:cubicBezTo>
                <a:cubicBezTo>
                  <a:pt x="698" y="399"/>
                  <a:pt x="698" y="399"/>
                  <a:pt x="698" y="399"/>
                </a:cubicBezTo>
                <a:cubicBezTo>
                  <a:pt x="878" y="399"/>
                  <a:pt x="1024" y="545"/>
                  <a:pt x="1024" y="725"/>
                </a:cubicBezTo>
                <a:cubicBezTo>
                  <a:pt x="1024" y="399"/>
                  <a:pt x="1024" y="399"/>
                  <a:pt x="1024" y="399"/>
                </a:cubicBezTo>
                <a:cubicBezTo>
                  <a:pt x="1024" y="399"/>
                  <a:pt x="1024" y="399"/>
                  <a:pt x="1024" y="399"/>
                </a:cubicBezTo>
                <a:cubicBezTo>
                  <a:pt x="1024" y="326"/>
                  <a:pt x="1024" y="326"/>
                  <a:pt x="1024" y="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7"/>
            </p:custDataLst>
          </p:nvPr>
        </p:nvSpPr>
        <p:spPr bwMode="auto">
          <a:xfrm>
            <a:off x="168845" y="2984179"/>
            <a:ext cx="2934278" cy="2024079"/>
          </a:xfrm>
          <a:custGeom>
            <a:avLst/>
            <a:gdLst>
              <a:gd name="T0" fmla="*/ 1048 w 1048"/>
              <a:gd name="T1" fmla="*/ 725 h 725"/>
              <a:gd name="T2" fmla="*/ 1024 w 1048"/>
              <a:gd name="T3" fmla="*/ 725 h 725"/>
              <a:gd name="T4" fmla="*/ 710 w 1048"/>
              <a:gd name="T5" fmla="*/ 411 h 725"/>
              <a:gd name="T6" fmla="*/ 0 w 1048"/>
              <a:gd name="T7" fmla="*/ 411 h 725"/>
              <a:gd name="T8" fmla="*/ 0 w 1048"/>
              <a:gd name="T9" fmla="*/ 314 h 725"/>
              <a:gd name="T10" fmla="*/ 710 w 1048"/>
              <a:gd name="T11" fmla="*/ 314 h 725"/>
              <a:gd name="T12" fmla="*/ 1024 w 1048"/>
              <a:gd name="T13" fmla="*/ 0 h 725"/>
              <a:gd name="T14" fmla="*/ 1048 w 1048"/>
              <a:gd name="T15" fmla="*/ 0 h 725"/>
              <a:gd name="T16" fmla="*/ 1048 w 1048"/>
              <a:gd name="T17" fmla="*/ 725 h 725"/>
              <a:gd name="T18" fmla="*/ 24 w 1048"/>
              <a:gd name="T19" fmla="*/ 387 h 725"/>
              <a:gd name="T20" fmla="*/ 710 w 1048"/>
              <a:gd name="T21" fmla="*/ 387 h 725"/>
              <a:gd name="T22" fmla="*/ 1024 w 1048"/>
              <a:gd name="T23" fmla="*/ 600 h 725"/>
              <a:gd name="T24" fmla="*/ 1024 w 1048"/>
              <a:gd name="T25" fmla="*/ 125 h 725"/>
              <a:gd name="T26" fmla="*/ 710 w 1048"/>
              <a:gd name="T27" fmla="*/ 338 h 725"/>
              <a:gd name="T28" fmla="*/ 24 w 1048"/>
              <a:gd name="T29" fmla="*/ 338 h 725"/>
              <a:gd name="T30" fmla="*/ 24 w 1048"/>
              <a:gd name="T31" fmla="*/ 387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8" h="725">
                <a:moveTo>
                  <a:pt x="1048" y="725"/>
                </a:moveTo>
                <a:cubicBezTo>
                  <a:pt x="1024" y="725"/>
                  <a:pt x="1024" y="725"/>
                  <a:pt x="1024" y="725"/>
                </a:cubicBezTo>
                <a:cubicBezTo>
                  <a:pt x="1024" y="552"/>
                  <a:pt x="883" y="411"/>
                  <a:pt x="71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314"/>
                  <a:pt x="0" y="314"/>
                  <a:pt x="0" y="314"/>
                </a:cubicBezTo>
                <a:cubicBezTo>
                  <a:pt x="710" y="314"/>
                  <a:pt x="710" y="314"/>
                  <a:pt x="710" y="314"/>
                </a:cubicBezTo>
                <a:cubicBezTo>
                  <a:pt x="883" y="314"/>
                  <a:pt x="1024" y="173"/>
                  <a:pt x="1024" y="0"/>
                </a:cubicBezTo>
                <a:cubicBezTo>
                  <a:pt x="1048" y="0"/>
                  <a:pt x="1048" y="0"/>
                  <a:pt x="1048" y="0"/>
                </a:cubicBezTo>
                <a:lnTo>
                  <a:pt x="1048" y="725"/>
                </a:lnTo>
                <a:close/>
                <a:moveTo>
                  <a:pt x="24" y="387"/>
                </a:moveTo>
                <a:cubicBezTo>
                  <a:pt x="710" y="387"/>
                  <a:pt x="710" y="387"/>
                  <a:pt x="710" y="387"/>
                </a:cubicBezTo>
                <a:cubicBezTo>
                  <a:pt x="852" y="387"/>
                  <a:pt x="974" y="475"/>
                  <a:pt x="1024" y="600"/>
                </a:cubicBezTo>
                <a:cubicBezTo>
                  <a:pt x="1024" y="125"/>
                  <a:pt x="1024" y="125"/>
                  <a:pt x="1024" y="125"/>
                </a:cubicBezTo>
                <a:cubicBezTo>
                  <a:pt x="974" y="250"/>
                  <a:pt x="852" y="338"/>
                  <a:pt x="710" y="338"/>
                </a:cubicBezTo>
                <a:cubicBezTo>
                  <a:pt x="24" y="338"/>
                  <a:pt x="24" y="338"/>
                  <a:pt x="24" y="338"/>
                </a:cubicBezTo>
                <a:lnTo>
                  <a:pt x="24" y="38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8"/>
            </p:custDataLst>
          </p:nvPr>
        </p:nvSpPr>
        <p:spPr bwMode="auto">
          <a:xfrm>
            <a:off x="563148" y="4098081"/>
            <a:ext cx="1826940" cy="791889"/>
          </a:xfrm>
          <a:custGeom>
            <a:avLst/>
            <a:gdLst>
              <a:gd name="T0" fmla="*/ 512 w 654"/>
              <a:gd name="T1" fmla="*/ 0 h 283"/>
              <a:gd name="T2" fmla="*/ 142 w 654"/>
              <a:gd name="T3" fmla="*/ 0 h 283"/>
              <a:gd name="T4" fmla="*/ 0 w 654"/>
              <a:gd name="T5" fmla="*/ 142 h 283"/>
              <a:gd name="T6" fmla="*/ 142 w 654"/>
              <a:gd name="T7" fmla="*/ 283 h 283"/>
              <a:gd name="T8" fmla="*/ 512 w 654"/>
              <a:gd name="T9" fmla="*/ 283 h 283"/>
              <a:gd name="T10" fmla="*/ 654 w 654"/>
              <a:gd name="T11" fmla="*/ 142 h 283"/>
              <a:gd name="T12" fmla="*/ 512 w 654"/>
              <a:gd name="T13" fmla="*/ 0 h 283"/>
              <a:gd name="T14" fmla="*/ 512 w 654"/>
              <a:gd name="T15" fmla="*/ 241 h 283"/>
              <a:gd name="T16" fmla="*/ 411 w 654"/>
              <a:gd name="T17" fmla="*/ 241 h 283"/>
              <a:gd name="T18" fmla="*/ 242 w 654"/>
              <a:gd name="T19" fmla="*/ 241 h 283"/>
              <a:gd name="T20" fmla="*/ 142 w 654"/>
              <a:gd name="T21" fmla="*/ 241 h 283"/>
              <a:gd name="T22" fmla="*/ 42 w 654"/>
              <a:gd name="T23" fmla="*/ 142 h 283"/>
              <a:gd name="T24" fmla="*/ 142 w 654"/>
              <a:gd name="T25" fmla="*/ 42 h 283"/>
              <a:gd name="T26" fmla="*/ 242 w 654"/>
              <a:gd name="T27" fmla="*/ 42 h 283"/>
              <a:gd name="T28" fmla="*/ 411 w 654"/>
              <a:gd name="T29" fmla="*/ 42 h 283"/>
              <a:gd name="T30" fmla="*/ 512 w 654"/>
              <a:gd name="T31" fmla="*/ 42 h 283"/>
              <a:gd name="T32" fmla="*/ 612 w 654"/>
              <a:gd name="T33" fmla="*/ 142 h 283"/>
              <a:gd name="T34" fmla="*/ 512 w 654"/>
              <a:gd name="T35" fmla="*/ 241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4" h="283">
                <a:moveTo>
                  <a:pt x="51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63" y="0"/>
                  <a:pt x="0" y="63"/>
                  <a:pt x="0" y="142"/>
                </a:cubicBezTo>
                <a:cubicBezTo>
                  <a:pt x="0" y="220"/>
                  <a:pt x="63" y="283"/>
                  <a:pt x="142" y="283"/>
                </a:cubicBezTo>
                <a:cubicBezTo>
                  <a:pt x="512" y="283"/>
                  <a:pt x="512" y="283"/>
                  <a:pt x="512" y="283"/>
                </a:cubicBezTo>
                <a:cubicBezTo>
                  <a:pt x="590" y="283"/>
                  <a:pt x="654" y="220"/>
                  <a:pt x="654" y="142"/>
                </a:cubicBezTo>
                <a:cubicBezTo>
                  <a:pt x="654" y="63"/>
                  <a:pt x="590" y="0"/>
                  <a:pt x="512" y="0"/>
                </a:cubicBezTo>
                <a:close/>
                <a:moveTo>
                  <a:pt x="512" y="241"/>
                </a:moveTo>
                <a:cubicBezTo>
                  <a:pt x="411" y="241"/>
                  <a:pt x="411" y="241"/>
                  <a:pt x="411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142" y="241"/>
                  <a:pt x="142" y="241"/>
                  <a:pt x="142" y="241"/>
                </a:cubicBezTo>
                <a:cubicBezTo>
                  <a:pt x="87" y="241"/>
                  <a:pt x="42" y="197"/>
                  <a:pt x="42" y="142"/>
                </a:cubicBezTo>
                <a:cubicBezTo>
                  <a:pt x="42" y="87"/>
                  <a:pt x="87" y="42"/>
                  <a:pt x="142" y="42"/>
                </a:cubicBezTo>
                <a:cubicBezTo>
                  <a:pt x="242" y="42"/>
                  <a:pt x="242" y="42"/>
                  <a:pt x="242" y="42"/>
                </a:cubicBezTo>
                <a:cubicBezTo>
                  <a:pt x="411" y="42"/>
                  <a:pt x="411" y="42"/>
                  <a:pt x="411" y="42"/>
                </a:cubicBezTo>
                <a:cubicBezTo>
                  <a:pt x="512" y="42"/>
                  <a:pt x="512" y="42"/>
                  <a:pt x="512" y="42"/>
                </a:cubicBezTo>
                <a:cubicBezTo>
                  <a:pt x="567" y="42"/>
                  <a:pt x="612" y="87"/>
                  <a:pt x="612" y="142"/>
                </a:cubicBezTo>
                <a:cubicBezTo>
                  <a:pt x="612" y="197"/>
                  <a:pt x="567" y="241"/>
                  <a:pt x="512" y="241"/>
                </a:cubicBezTo>
                <a:close/>
              </a:path>
            </a:pathLst>
          </a:custGeom>
          <a:solidFill>
            <a:srgbClr val="EF5E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9"/>
            </p:custDataLst>
          </p:nvPr>
        </p:nvSpPr>
        <p:spPr bwMode="auto">
          <a:xfrm>
            <a:off x="527005" y="4065223"/>
            <a:ext cx="1899229" cy="857606"/>
          </a:xfrm>
          <a:custGeom>
            <a:avLst/>
            <a:gdLst>
              <a:gd name="T0" fmla="*/ 524 w 678"/>
              <a:gd name="T1" fmla="*/ 307 h 307"/>
              <a:gd name="T2" fmla="*/ 154 w 678"/>
              <a:gd name="T3" fmla="*/ 307 h 307"/>
              <a:gd name="T4" fmla="*/ 0 w 678"/>
              <a:gd name="T5" fmla="*/ 154 h 307"/>
              <a:gd name="T6" fmla="*/ 154 w 678"/>
              <a:gd name="T7" fmla="*/ 0 h 307"/>
              <a:gd name="T8" fmla="*/ 524 w 678"/>
              <a:gd name="T9" fmla="*/ 0 h 307"/>
              <a:gd name="T10" fmla="*/ 678 w 678"/>
              <a:gd name="T11" fmla="*/ 154 h 307"/>
              <a:gd name="T12" fmla="*/ 524 w 678"/>
              <a:gd name="T13" fmla="*/ 307 h 307"/>
              <a:gd name="T14" fmla="*/ 154 w 678"/>
              <a:gd name="T15" fmla="*/ 24 h 307"/>
              <a:gd name="T16" fmla="*/ 24 w 678"/>
              <a:gd name="T17" fmla="*/ 154 h 307"/>
              <a:gd name="T18" fmla="*/ 154 w 678"/>
              <a:gd name="T19" fmla="*/ 283 h 307"/>
              <a:gd name="T20" fmla="*/ 524 w 678"/>
              <a:gd name="T21" fmla="*/ 283 h 307"/>
              <a:gd name="T22" fmla="*/ 654 w 678"/>
              <a:gd name="T23" fmla="*/ 154 h 307"/>
              <a:gd name="T24" fmla="*/ 524 w 678"/>
              <a:gd name="T25" fmla="*/ 24 h 307"/>
              <a:gd name="T26" fmla="*/ 154 w 678"/>
              <a:gd name="T27" fmla="*/ 24 h 307"/>
              <a:gd name="T28" fmla="*/ 524 w 678"/>
              <a:gd name="T29" fmla="*/ 265 h 307"/>
              <a:gd name="T30" fmla="*/ 154 w 678"/>
              <a:gd name="T31" fmla="*/ 265 h 307"/>
              <a:gd name="T32" fmla="*/ 42 w 678"/>
              <a:gd name="T33" fmla="*/ 154 h 307"/>
              <a:gd name="T34" fmla="*/ 154 w 678"/>
              <a:gd name="T35" fmla="*/ 42 h 307"/>
              <a:gd name="T36" fmla="*/ 524 w 678"/>
              <a:gd name="T37" fmla="*/ 42 h 307"/>
              <a:gd name="T38" fmla="*/ 636 w 678"/>
              <a:gd name="T39" fmla="*/ 154 h 307"/>
              <a:gd name="T40" fmla="*/ 524 w 678"/>
              <a:gd name="T41" fmla="*/ 265 h 307"/>
              <a:gd name="T42" fmla="*/ 154 w 678"/>
              <a:gd name="T43" fmla="*/ 66 h 307"/>
              <a:gd name="T44" fmla="*/ 66 w 678"/>
              <a:gd name="T45" fmla="*/ 154 h 307"/>
              <a:gd name="T46" fmla="*/ 154 w 678"/>
              <a:gd name="T47" fmla="*/ 241 h 307"/>
              <a:gd name="T48" fmla="*/ 524 w 678"/>
              <a:gd name="T49" fmla="*/ 241 h 307"/>
              <a:gd name="T50" fmla="*/ 612 w 678"/>
              <a:gd name="T51" fmla="*/ 154 h 307"/>
              <a:gd name="T52" fmla="*/ 524 w 678"/>
              <a:gd name="T53" fmla="*/ 66 h 307"/>
              <a:gd name="T54" fmla="*/ 154 w 678"/>
              <a:gd name="T55" fmla="*/ 66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78" h="307">
                <a:moveTo>
                  <a:pt x="524" y="307"/>
                </a:moveTo>
                <a:cubicBezTo>
                  <a:pt x="154" y="307"/>
                  <a:pt x="154" y="307"/>
                  <a:pt x="154" y="307"/>
                </a:cubicBezTo>
                <a:cubicBezTo>
                  <a:pt x="69" y="307"/>
                  <a:pt x="0" y="239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524" y="0"/>
                  <a:pt x="524" y="0"/>
                  <a:pt x="524" y="0"/>
                </a:cubicBezTo>
                <a:cubicBezTo>
                  <a:pt x="609" y="0"/>
                  <a:pt x="678" y="69"/>
                  <a:pt x="678" y="154"/>
                </a:cubicBezTo>
                <a:cubicBezTo>
                  <a:pt x="678" y="239"/>
                  <a:pt x="609" y="307"/>
                  <a:pt x="524" y="307"/>
                </a:cubicBezTo>
                <a:close/>
                <a:moveTo>
                  <a:pt x="154" y="24"/>
                </a:moveTo>
                <a:cubicBezTo>
                  <a:pt x="82" y="24"/>
                  <a:pt x="24" y="82"/>
                  <a:pt x="24" y="154"/>
                </a:cubicBezTo>
                <a:cubicBezTo>
                  <a:pt x="24" y="225"/>
                  <a:pt x="82" y="283"/>
                  <a:pt x="154" y="283"/>
                </a:cubicBezTo>
                <a:cubicBezTo>
                  <a:pt x="524" y="283"/>
                  <a:pt x="524" y="283"/>
                  <a:pt x="524" y="283"/>
                </a:cubicBezTo>
                <a:cubicBezTo>
                  <a:pt x="595" y="283"/>
                  <a:pt x="654" y="225"/>
                  <a:pt x="654" y="154"/>
                </a:cubicBezTo>
                <a:cubicBezTo>
                  <a:pt x="654" y="82"/>
                  <a:pt x="595" y="24"/>
                  <a:pt x="524" y="24"/>
                </a:cubicBezTo>
                <a:lnTo>
                  <a:pt x="154" y="24"/>
                </a:lnTo>
                <a:close/>
                <a:moveTo>
                  <a:pt x="524" y="265"/>
                </a:moveTo>
                <a:cubicBezTo>
                  <a:pt x="154" y="265"/>
                  <a:pt x="154" y="265"/>
                  <a:pt x="154" y="265"/>
                </a:cubicBezTo>
                <a:cubicBezTo>
                  <a:pt x="92" y="265"/>
                  <a:pt x="42" y="215"/>
                  <a:pt x="42" y="154"/>
                </a:cubicBezTo>
                <a:cubicBezTo>
                  <a:pt x="42" y="92"/>
                  <a:pt x="92" y="42"/>
                  <a:pt x="154" y="42"/>
                </a:cubicBezTo>
                <a:cubicBezTo>
                  <a:pt x="524" y="42"/>
                  <a:pt x="524" y="42"/>
                  <a:pt x="524" y="42"/>
                </a:cubicBezTo>
                <a:cubicBezTo>
                  <a:pt x="586" y="42"/>
                  <a:pt x="636" y="92"/>
                  <a:pt x="636" y="154"/>
                </a:cubicBezTo>
                <a:cubicBezTo>
                  <a:pt x="636" y="215"/>
                  <a:pt x="586" y="265"/>
                  <a:pt x="524" y="265"/>
                </a:cubicBezTo>
                <a:close/>
                <a:moveTo>
                  <a:pt x="154" y="66"/>
                </a:moveTo>
                <a:cubicBezTo>
                  <a:pt x="105" y="66"/>
                  <a:pt x="66" y="105"/>
                  <a:pt x="66" y="154"/>
                </a:cubicBezTo>
                <a:cubicBezTo>
                  <a:pt x="66" y="202"/>
                  <a:pt x="105" y="241"/>
                  <a:pt x="154" y="241"/>
                </a:cubicBezTo>
                <a:cubicBezTo>
                  <a:pt x="524" y="241"/>
                  <a:pt x="524" y="241"/>
                  <a:pt x="524" y="241"/>
                </a:cubicBezTo>
                <a:cubicBezTo>
                  <a:pt x="572" y="241"/>
                  <a:pt x="612" y="202"/>
                  <a:pt x="612" y="154"/>
                </a:cubicBezTo>
                <a:cubicBezTo>
                  <a:pt x="612" y="105"/>
                  <a:pt x="572" y="66"/>
                  <a:pt x="524" y="66"/>
                </a:cubicBezTo>
                <a:lnTo>
                  <a:pt x="154" y="66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 bwMode="auto">
          <a:xfrm>
            <a:off x="1010026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 bwMode="auto">
          <a:xfrm>
            <a:off x="1368186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 bwMode="auto">
          <a:xfrm>
            <a:off x="1726344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 bwMode="auto">
          <a:xfrm>
            <a:off x="1010026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>
            <p:custDataLst>
              <p:tags r:id="rId14"/>
            </p:custDataLst>
          </p:nvPr>
        </p:nvSpPr>
        <p:spPr bwMode="auto">
          <a:xfrm>
            <a:off x="1368186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>
            <p:custDataLst>
              <p:tags r:id="rId15"/>
            </p:custDataLst>
          </p:nvPr>
        </p:nvSpPr>
        <p:spPr bwMode="auto">
          <a:xfrm>
            <a:off x="1726344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16"/>
            </p:custDataLst>
          </p:nvPr>
        </p:nvSpPr>
        <p:spPr bwMode="auto">
          <a:xfrm>
            <a:off x="3066977" y="2921749"/>
            <a:ext cx="180724" cy="2145656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任意多边形 47"/>
          <p:cNvSpPr/>
          <p:nvPr>
            <p:custDataLst>
              <p:tags r:id="rId17"/>
            </p:custDataLst>
          </p:nvPr>
        </p:nvSpPr>
        <p:spPr bwMode="auto">
          <a:xfrm>
            <a:off x="3034118" y="2888891"/>
            <a:ext cx="246441" cy="2211373"/>
          </a:xfrm>
          <a:custGeom>
            <a:avLst/>
            <a:gdLst>
              <a:gd name="T0" fmla="*/ 75 w 75"/>
              <a:gd name="T1" fmla="*/ 673 h 673"/>
              <a:gd name="T2" fmla="*/ 0 w 75"/>
              <a:gd name="T3" fmla="*/ 673 h 673"/>
              <a:gd name="T4" fmla="*/ 0 w 75"/>
              <a:gd name="T5" fmla="*/ 0 h 673"/>
              <a:gd name="T6" fmla="*/ 75 w 75"/>
              <a:gd name="T7" fmla="*/ 0 h 673"/>
              <a:gd name="T8" fmla="*/ 75 w 75"/>
              <a:gd name="T9" fmla="*/ 673 h 673"/>
              <a:gd name="T10" fmla="*/ 21 w 75"/>
              <a:gd name="T11" fmla="*/ 653 h 673"/>
              <a:gd name="T12" fmla="*/ 55 w 75"/>
              <a:gd name="T13" fmla="*/ 653 h 673"/>
              <a:gd name="T14" fmla="*/ 55 w 75"/>
              <a:gd name="T15" fmla="*/ 21 h 673"/>
              <a:gd name="T16" fmla="*/ 21 w 75"/>
              <a:gd name="T17" fmla="*/ 21 h 673"/>
              <a:gd name="T18" fmla="*/ 21 w 75"/>
              <a:gd name="T19" fmla="*/ 653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673">
                <a:moveTo>
                  <a:pt x="75" y="673"/>
                </a:moveTo>
                <a:lnTo>
                  <a:pt x="0" y="673"/>
                </a:lnTo>
                <a:lnTo>
                  <a:pt x="0" y="0"/>
                </a:lnTo>
                <a:lnTo>
                  <a:pt x="75" y="0"/>
                </a:lnTo>
                <a:lnTo>
                  <a:pt x="75" y="673"/>
                </a:lnTo>
                <a:close/>
                <a:moveTo>
                  <a:pt x="21" y="653"/>
                </a:moveTo>
                <a:lnTo>
                  <a:pt x="55" y="653"/>
                </a:lnTo>
                <a:lnTo>
                  <a:pt x="55" y="21"/>
                </a:lnTo>
                <a:lnTo>
                  <a:pt x="21" y="21"/>
                </a:lnTo>
                <a:lnTo>
                  <a:pt x="21" y="653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任意多边形 48"/>
          <p:cNvSpPr/>
          <p:nvPr>
            <p:custDataLst>
              <p:tags r:id="rId18"/>
            </p:custDataLst>
          </p:nvPr>
        </p:nvSpPr>
        <p:spPr bwMode="auto">
          <a:xfrm>
            <a:off x="237849" y="2658882"/>
            <a:ext cx="1600217" cy="285869"/>
          </a:xfrm>
          <a:custGeom>
            <a:avLst/>
            <a:gdLst>
              <a:gd name="T0" fmla="*/ 495 w 572"/>
              <a:gd name="T1" fmla="*/ 92 h 103"/>
              <a:gd name="T2" fmla="*/ 417 w 572"/>
              <a:gd name="T3" fmla="*/ 60 h 103"/>
              <a:gd name="T4" fmla="*/ 295 w 572"/>
              <a:gd name="T5" fmla="*/ 60 h 103"/>
              <a:gd name="T6" fmla="*/ 292 w 572"/>
              <a:gd name="T7" fmla="*/ 64 h 103"/>
              <a:gd name="T8" fmla="*/ 291 w 572"/>
              <a:gd name="T9" fmla="*/ 64 h 103"/>
              <a:gd name="T10" fmla="*/ 139 w 572"/>
              <a:gd name="T11" fmla="*/ 60 h 103"/>
              <a:gd name="T12" fmla="*/ 17 w 572"/>
              <a:gd name="T13" fmla="*/ 60 h 103"/>
              <a:gd name="T14" fmla="*/ 0 w 572"/>
              <a:gd name="T15" fmla="*/ 43 h 103"/>
              <a:gd name="T16" fmla="*/ 156 w 572"/>
              <a:gd name="T17" fmla="*/ 43 h 103"/>
              <a:gd name="T18" fmla="*/ 278 w 572"/>
              <a:gd name="T19" fmla="*/ 43 h 103"/>
              <a:gd name="T20" fmla="*/ 281 w 572"/>
              <a:gd name="T21" fmla="*/ 39 h 103"/>
              <a:gd name="T22" fmla="*/ 282 w 572"/>
              <a:gd name="T23" fmla="*/ 39 h 103"/>
              <a:gd name="T24" fmla="*/ 434 w 572"/>
              <a:gd name="T25" fmla="*/ 43 h 103"/>
              <a:gd name="T26" fmla="*/ 555 w 572"/>
              <a:gd name="T27" fmla="*/ 43 h 103"/>
              <a:gd name="T28" fmla="*/ 572 w 572"/>
              <a:gd name="T29" fmla="*/ 60 h 103"/>
              <a:gd name="T30" fmla="*/ 495 w 572"/>
              <a:gd name="T31" fmla="*/ 9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2" h="103">
                <a:moveTo>
                  <a:pt x="495" y="92"/>
                </a:moveTo>
                <a:cubicBezTo>
                  <a:pt x="466" y="92"/>
                  <a:pt x="438" y="81"/>
                  <a:pt x="417" y="60"/>
                </a:cubicBezTo>
                <a:cubicBezTo>
                  <a:pt x="383" y="26"/>
                  <a:pt x="329" y="26"/>
                  <a:pt x="295" y="60"/>
                </a:cubicBezTo>
                <a:cubicBezTo>
                  <a:pt x="292" y="64"/>
                  <a:pt x="292" y="64"/>
                  <a:pt x="292" y="64"/>
                </a:cubicBezTo>
                <a:cubicBezTo>
                  <a:pt x="291" y="64"/>
                  <a:pt x="291" y="64"/>
                  <a:pt x="291" y="64"/>
                </a:cubicBezTo>
                <a:cubicBezTo>
                  <a:pt x="248" y="103"/>
                  <a:pt x="181" y="102"/>
                  <a:pt x="139" y="60"/>
                </a:cubicBezTo>
                <a:cubicBezTo>
                  <a:pt x="106" y="26"/>
                  <a:pt x="51" y="26"/>
                  <a:pt x="17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43" y="0"/>
                  <a:pt x="113" y="0"/>
                  <a:pt x="156" y="43"/>
                </a:cubicBezTo>
                <a:cubicBezTo>
                  <a:pt x="190" y="77"/>
                  <a:pt x="244" y="77"/>
                  <a:pt x="278" y="43"/>
                </a:cubicBezTo>
                <a:cubicBezTo>
                  <a:pt x="281" y="39"/>
                  <a:pt x="281" y="39"/>
                  <a:pt x="281" y="39"/>
                </a:cubicBezTo>
                <a:cubicBezTo>
                  <a:pt x="282" y="39"/>
                  <a:pt x="282" y="39"/>
                  <a:pt x="282" y="39"/>
                </a:cubicBezTo>
                <a:cubicBezTo>
                  <a:pt x="325" y="0"/>
                  <a:pt x="392" y="1"/>
                  <a:pt x="434" y="43"/>
                </a:cubicBezTo>
                <a:cubicBezTo>
                  <a:pt x="467" y="77"/>
                  <a:pt x="522" y="77"/>
                  <a:pt x="555" y="43"/>
                </a:cubicBezTo>
                <a:cubicBezTo>
                  <a:pt x="572" y="60"/>
                  <a:pt x="572" y="60"/>
                  <a:pt x="572" y="60"/>
                </a:cubicBezTo>
                <a:cubicBezTo>
                  <a:pt x="551" y="81"/>
                  <a:pt x="523" y="92"/>
                  <a:pt x="495" y="92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任意多边形 49"/>
          <p:cNvSpPr/>
          <p:nvPr>
            <p:custDataLst>
              <p:tags r:id="rId19"/>
            </p:custDataLst>
          </p:nvPr>
        </p:nvSpPr>
        <p:spPr bwMode="auto">
          <a:xfrm>
            <a:off x="237849" y="2964464"/>
            <a:ext cx="1600217" cy="285869"/>
          </a:xfrm>
          <a:custGeom>
            <a:avLst/>
            <a:gdLst>
              <a:gd name="T0" fmla="*/ 495 w 572"/>
              <a:gd name="T1" fmla="*/ 92 h 102"/>
              <a:gd name="T2" fmla="*/ 417 w 572"/>
              <a:gd name="T3" fmla="*/ 60 h 102"/>
              <a:gd name="T4" fmla="*/ 295 w 572"/>
              <a:gd name="T5" fmla="*/ 60 h 102"/>
              <a:gd name="T6" fmla="*/ 292 w 572"/>
              <a:gd name="T7" fmla="*/ 63 h 102"/>
              <a:gd name="T8" fmla="*/ 291 w 572"/>
              <a:gd name="T9" fmla="*/ 63 h 102"/>
              <a:gd name="T10" fmla="*/ 139 w 572"/>
              <a:gd name="T11" fmla="*/ 60 h 102"/>
              <a:gd name="T12" fmla="*/ 17 w 572"/>
              <a:gd name="T13" fmla="*/ 60 h 102"/>
              <a:gd name="T14" fmla="*/ 0 w 572"/>
              <a:gd name="T15" fmla="*/ 43 h 102"/>
              <a:gd name="T16" fmla="*/ 156 w 572"/>
              <a:gd name="T17" fmla="*/ 43 h 102"/>
              <a:gd name="T18" fmla="*/ 278 w 572"/>
              <a:gd name="T19" fmla="*/ 43 h 102"/>
              <a:gd name="T20" fmla="*/ 281 w 572"/>
              <a:gd name="T21" fmla="*/ 39 h 102"/>
              <a:gd name="T22" fmla="*/ 282 w 572"/>
              <a:gd name="T23" fmla="*/ 39 h 102"/>
              <a:gd name="T24" fmla="*/ 434 w 572"/>
              <a:gd name="T25" fmla="*/ 43 h 102"/>
              <a:gd name="T26" fmla="*/ 555 w 572"/>
              <a:gd name="T27" fmla="*/ 43 h 102"/>
              <a:gd name="T28" fmla="*/ 572 w 572"/>
              <a:gd name="T29" fmla="*/ 60 h 102"/>
              <a:gd name="T30" fmla="*/ 495 w 572"/>
              <a:gd name="T31" fmla="*/ 9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2" h="102">
                <a:moveTo>
                  <a:pt x="495" y="92"/>
                </a:moveTo>
                <a:cubicBezTo>
                  <a:pt x="466" y="92"/>
                  <a:pt x="438" y="81"/>
                  <a:pt x="417" y="60"/>
                </a:cubicBezTo>
                <a:cubicBezTo>
                  <a:pt x="383" y="26"/>
                  <a:pt x="329" y="26"/>
                  <a:pt x="295" y="60"/>
                </a:cubicBezTo>
                <a:cubicBezTo>
                  <a:pt x="292" y="63"/>
                  <a:pt x="292" y="63"/>
                  <a:pt x="292" y="63"/>
                </a:cubicBezTo>
                <a:cubicBezTo>
                  <a:pt x="291" y="63"/>
                  <a:pt x="291" y="63"/>
                  <a:pt x="291" y="63"/>
                </a:cubicBezTo>
                <a:cubicBezTo>
                  <a:pt x="248" y="102"/>
                  <a:pt x="181" y="101"/>
                  <a:pt x="139" y="60"/>
                </a:cubicBezTo>
                <a:cubicBezTo>
                  <a:pt x="106" y="26"/>
                  <a:pt x="51" y="26"/>
                  <a:pt x="17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43" y="0"/>
                  <a:pt x="113" y="0"/>
                  <a:pt x="156" y="43"/>
                </a:cubicBezTo>
                <a:cubicBezTo>
                  <a:pt x="190" y="76"/>
                  <a:pt x="244" y="76"/>
                  <a:pt x="278" y="43"/>
                </a:cubicBezTo>
                <a:cubicBezTo>
                  <a:pt x="281" y="39"/>
                  <a:pt x="281" y="39"/>
                  <a:pt x="281" y="39"/>
                </a:cubicBezTo>
                <a:cubicBezTo>
                  <a:pt x="282" y="39"/>
                  <a:pt x="282" y="39"/>
                  <a:pt x="282" y="39"/>
                </a:cubicBezTo>
                <a:cubicBezTo>
                  <a:pt x="325" y="0"/>
                  <a:pt x="392" y="1"/>
                  <a:pt x="434" y="43"/>
                </a:cubicBezTo>
                <a:cubicBezTo>
                  <a:pt x="467" y="76"/>
                  <a:pt x="522" y="76"/>
                  <a:pt x="555" y="43"/>
                </a:cubicBezTo>
                <a:cubicBezTo>
                  <a:pt x="572" y="60"/>
                  <a:pt x="572" y="60"/>
                  <a:pt x="572" y="60"/>
                </a:cubicBezTo>
                <a:cubicBezTo>
                  <a:pt x="551" y="81"/>
                  <a:pt x="523" y="92"/>
                  <a:pt x="495" y="92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20"/>
            </p:custDataLst>
          </p:nvPr>
        </p:nvCxnSpPr>
        <p:spPr>
          <a:xfrm>
            <a:off x="3665807" y="6210345"/>
            <a:ext cx="7819793" cy="0"/>
          </a:xfrm>
          <a:prstGeom prst="line">
            <a:avLst/>
          </a:prstGeom>
          <a:ln w="9525" cap="rnd">
            <a:solidFill>
              <a:srgbClr val="000000">
                <a:lumMod val="50000"/>
                <a:lumOff val="50000"/>
              </a:srgb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1" name="文本框 50"/>
          <p:cNvSpPr txBox="1"/>
          <p:nvPr>
            <p:custDataLst>
              <p:tags r:id="rId21"/>
            </p:custDataLst>
          </p:nvPr>
        </p:nvSpPr>
        <p:spPr>
          <a:xfrm>
            <a:off x="3665976" y="1314381"/>
            <a:ext cx="8267175" cy="122414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spc="150" dirty="0">
                <a:latin typeface="微软雅黑" panose="020B0503020204020204" charset="-122"/>
                <a:ea typeface="微软雅黑" panose="020B0503020204020204" charset="-122"/>
              </a:rPr>
              <a:t>参数优化</a:t>
            </a:r>
            <a:endParaRPr lang="zh-CN" altLang="en-US" sz="3200" b="1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2"/>
            </p:custDataLst>
          </p:nvPr>
        </p:nvCxnSpPr>
        <p:spPr>
          <a:xfrm>
            <a:off x="3726211" y="4374356"/>
            <a:ext cx="8296942" cy="149"/>
          </a:xfrm>
          <a:prstGeom prst="line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3" name="文本框 52"/>
          <p:cNvSpPr txBox="1"/>
          <p:nvPr>
            <p:custDataLst>
              <p:tags r:id="rId23"/>
            </p:custDataLst>
          </p:nvPr>
        </p:nvSpPr>
        <p:spPr>
          <a:xfrm>
            <a:off x="4458582" y="3387690"/>
            <a:ext cx="3058210" cy="83219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超参数选择不恰当，就会出现欠拟合或者过拟合的问题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24"/>
            </p:custDataLst>
          </p:nvPr>
        </p:nvSpPr>
        <p:spPr>
          <a:xfrm>
            <a:off x="4458582" y="2926926"/>
            <a:ext cx="3058207" cy="420821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调参原因</a:t>
            </a:r>
            <a:endParaRPr lang="zh-CN" altLang="en-US" b="1" spc="300" dirty="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5" name="椭圆 54"/>
          <p:cNvSpPr/>
          <p:nvPr>
            <p:custDataLst>
              <p:tags r:id="rId25"/>
            </p:custDataLst>
          </p:nvPr>
        </p:nvSpPr>
        <p:spPr>
          <a:xfrm>
            <a:off x="3754819" y="3104040"/>
            <a:ext cx="582614" cy="582619"/>
          </a:xfrm>
          <a:prstGeom prst="ellipse">
            <a:avLst/>
          </a:prstGeom>
          <a:solidFill>
            <a:srgbClr val="1F74AD"/>
          </a:solidFill>
          <a:ln w="3810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任意多边形 30"/>
          <p:cNvSpPr/>
          <p:nvPr>
            <p:custDataLst>
              <p:tags r:id="rId26"/>
            </p:custDataLst>
          </p:nvPr>
        </p:nvSpPr>
        <p:spPr bwMode="auto">
          <a:xfrm>
            <a:off x="3897587" y="3249706"/>
            <a:ext cx="297077" cy="291285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lang="en-US" sz="7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27"/>
            </p:custDataLst>
          </p:nvPr>
        </p:nvSpPr>
        <p:spPr>
          <a:xfrm>
            <a:off x="4458582" y="5208024"/>
            <a:ext cx="3058210" cy="832190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循环遍历，表现最好的参数是最终的结果。就像是在数组里找到最大值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28"/>
            </p:custDataLst>
          </p:nvPr>
        </p:nvSpPr>
        <p:spPr>
          <a:xfrm>
            <a:off x="4410957" y="4679315"/>
            <a:ext cx="3058207" cy="420821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实现过程</a:t>
            </a:r>
            <a:endParaRPr lang="zh-CN" altLang="en-US" b="1" spc="300" dirty="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椭圆 58"/>
          <p:cNvSpPr/>
          <p:nvPr>
            <p:custDataLst>
              <p:tags r:id="rId29"/>
            </p:custDataLst>
          </p:nvPr>
        </p:nvSpPr>
        <p:spPr>
          <a:xfrm>
            <a:off x="3726244" y="4740225"/>
            <a:ext cx="582614" cy="582619"/>
          </a:xfrm>
          <a:prstGeom prst="ellipse">
            <a:avLst/>
          </a:prstGeom>
          <a:solidFill>
            <a:srgbClr val="1AA3AA"/>
          </a:solidFill>
          <a:ln w="3810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dirty="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任意多边形 25"/>
          <p:cNvSpPr/>
          <p:nvPr>
            <p:custDataLst>
              <p:tags r:id="rId30"/>
            </p:custDataLst>
          </p:nvPr>
        </p:nvSpPr>
        <p:spPr bwMode="auto">
          <a:xfrm>
            <a:off x="3888105" y="4885690"/>
            <a:ext cx="287655" cy="291465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lang="en-US" sz="7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>
            <p:custDataLst>
              <p:tags r:id="rId31"/>
            </p:custDataLst>
          </p:nvPr>
        </p:nvCxnSpPr>
        <p:spPr>
          <a:xfrm>
            <a:off x="7874682" y="2811470"/>
            <a:ext cx="0" cy="3039391"/>
          </a:xfrm>
          <a:prstGeom prst="line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2" name="文本框 61"/>
          <p:cNvSpPr txBox="1"/>
          <p:nvPr>
            <p:custDataLst>
              <p:tags r:id="rId32"/>
            </p:custDataLst>
          </p:nvPr>
        </p:nvSpPr>
        <p:spPr>
          <a:xfrm>
            <a:off x="8972243" y="3373720"/>
            <a:ext cx="3058210" cy="83219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网格搜索GridSearchCV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利用调整的参数训练学习器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33"/>
            </p:custDataLst>
          </p:nvPr>
        </p:nvSpPr>
        <p:spPr>
          <a:xfrm>
            <a:off x="8972243" y="2926926"/>
            <a:ext cx="3058207" cy="420821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工具</a:t>
            </a:r>
            <a:endParaRPr lang="zh-CN" altLang="en-US" b="1" spc="300" dirty="0">
              <a:solidFill>
                <a:srgbClr val="3498D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4" name="椭圆 63"/>
          <p:cNvSpPr/>
          <p:nvPr>
            <p:custDataLst>
              <p:tags r:id="rId34"/>
            </p:custDataLst>
          </p:nvPr>
        </p:nvSpPr>
        <p:spPr>
          <a:xfrm>
            <a:off x="8268480" y="3104040"/>
            <a:ext cx="582614" cy="582619"/>
          </a:xfrm>
          <a:prstGeom prst="ellipse">
            <a:avLst/>
          </a:prstGeom>
          <a:solidFill>
            <a:srgbClr val="3498DB"/>
          </a:solidFill>
          <a:ln w="3810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任意多边形 20"/>
          <p:cNvSpPr/>
          <p:nvPr>
            <p:custDataLst>
              <p:tags r:id="rId35"/>
            </p:custDataLst>
          </p:nvPr>
        </p:nvSpPr>
        <p:spPr bwMode="auto">
          <a:xfrm>
            <a:off x="8411248" y="3249706"/>
            <a:ext cx="297077" cy="291285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lang="en-US" sz="7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36"/>
            </p:custDataLst>
          </p:nvPr>
        </p:nvSpPr>
        <p:spPr>
          <a:xfrm>
            <a:off x="8972243" y="5299464"/>
            <a:ext cx="3058210" cy="832190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还没有默认值高，这波失策了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37"/>
            </p:custDataLst>
          </p:nvPr>
        </p:nvSpPr>
        <p:spPr>
          <a:xfrm>
            <a:off x="8964623" y="4679315"/>
            <a:ext cx="3058207" cy="420821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优化</a:t>
            </a:r>
            <a:r>
              <a:rPr lang="zh-CN" altLang="en-US" b="1" spc="300" dirty="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结果</a:t>
            </a:r>
            <a:endParaRPr lang="zh-CN" altLang="en-US" b="1" spc="300" dirty="0">
              <a:solidFill>
                <a:srgbClr val="69A35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8" name="椭圆 67"/>
          <p:cNvSpPr/>
          <p:nvPr>
            <p:custDataLst>
              <p:tags r:id="rId38"/>
            </p:custDataLst>
          </p:nvPr>
        </p:nvSpPr>
        <p:spPr>
          <a:xfrm>
            <a:off x="8232920" y="4744670"/>
            <a:ext cx="582614" cy="582619"/>
          </a:xfrm>
          <a:prstGeom prst="ellipse">
            <a:avLst/>
          </a:prstGeom>
          <a:solidFill>
            <a:srgbClr val="69A35B"/>
          </a:solidFill>
          <a:ln w="3810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ysClr val="window" lastClr="FFFFFF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15"/>
          <p:cNvSpPr/>
          <p:nvPr>
            <p:custDataLst>
              <p:tags r:id="rId39"/>
            </p:custDataLst>
          </p:nvPr>
        </p:nvSpPr>
        <p:spPr bwMode="auto">
          <a:xfrm>
            <a:off x="8411248" y="4885891"/>
            <a:ext cx="297077" cy="291285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lang="en-US" sz="7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40"/>
            </p:custDataLst>
          </p:nvPr>
        </p:nvCxnSpPr>
        <p:spPr>
          <a:xfrm>
            <a:off x="3665807" y="2538775"/>
            <a:ext cx="7819793" cy="0"/>
          </a:xfrm>
          <a:prstGeom prst="line">
            <a:avLst/>
          </a:prstGeom>
          <a:ln w="9525" cap="rnd">
            <a:solidFill>
              <a:srgbClr val="000000">
                <a:lumMod val="50000"/>
                <a:lumOff val="50000"/>
              </a:srgb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</p:spTree>
    <p:custDataLst>
      <p:tags r:id="rId4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矩形 31"/>
          <p:cNvSpPr/>
          <p:nvPr>
            <p:custDataLst>
              <p:tags r:id="rId1"/>
            </p:custDataLst>
          </p:nvPr>
        </p:nvSpPr>
        <p:spPr bwMode="auto">
          <a:xfrm>
            <a:off x="1065887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1424045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>
            <p:custDataLst>
              <p:tags r:id="rId3"/>
            </p:custDataLst>
          </p:nvPr>
        </p:nvSpPr>
        <p:spPr bwMode="auto">
          <a:xfrm>
            <a:off x="1782205" y="3762925"/>
            <a:ext cx="65717" cy="1304481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4"/>
            </p:custDataLst>
          </p:nvPr>
        </p:nvSpPr>
        <p:spPr bwMode="auto">
          <a:xfrm>
            <a:off x="24267" y="3815499"/>
            <a:ext cx="180724" cy="358158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5"/>
            </p:custDataLst>
          </p:nvPr>
        </p:nvSpPr>
        <p:spPr bwMode="auto">
          <a:xfrm>
            <a:off x="-8592" y="3782640"/>
            <a:ext cx="246441" cy="423875"/>
          </a:xfrm>
          <a:custGeom>
            <a:avLst/>
            <a:gdLst>
              <a:gd name="T0" fmla="*/ 75 w 75"/>
              <a:gd name="T1" fmla="*/ 129 h 129"/>
              <a:gd name="T2" fmla="*/ 0 w 75"/>
              <a:gd name="T3" fmla="*/ 129 h 129"/>
              <a:gd name="T4" fmla="*/ 0 w 75"/>
              <a:gd name="T5" fmla="*/ 0 h 129"/>
              <a:gd name="T6" fmla="*/ 75 w 75"/>
              <a:gd name="T7" fmla="*/ 0 h 129"/>
              <a:gd name="T8" fmla="*/ 75 w 75"/>
              <a:gd name="T9" fmla="*/ 129 h 129"/>
              <a:gd name="T10" fmla="*/ 20 w 75"/>
              <a:gd name="T11" fmla="*/ 109 h 129"/>
              <a:gd name="T12" fmla="*/ 54 w 75"/>
              <a:gd name="T13" fmla="*/ 109 h 129"/>
              <a:gd name="T14" fmla="*/ 54 w 75"/>
              <a:gd name="T15" fmla="*/ 21 h 129"/>
              <a:gd name="T16" fmla="*/ 20 w 75"/>
              <a:gd name="T17" fmla="*/ 21 h 129"/>
              <a:gd name="T18" fmla="*/ 20 w 75"/>
              <a:gd name="T19" fmla="*/ 10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129">
                <a:moveTo>
                  <a:pt x="75" y="129"/>
                </a:moveTo>
                <a:lnTo>
                  <a:pt x="0" y="129"/>
                </a:lnTo>
                <a:lnTo>
                  <a:pt x="0" y="0"/>
                </a:lnTo>
                <a:lnTo>
                  <a:pt x="75" y="0"/>
                </a:lnTo>
                <a:lnTo>
                  <a:pt x="75" y="129"/>
                </a:lnTo>
                <a:close/>
                <a:moveTo>
                  <a:pt x="20" y="109"/>
                </a:moveTo>
                <a:lnTo>
                  <a:pt x="54" y="109"/>
                </a:lnTo>
                <a:lnTo>
                  <a:pt x="54" y="21"/>
                </a:lnTo>
                <a:lnTo>
                  <a:pt x="20" y="21"/>
                </a:lnTo>
                <a:lnTo>
                  <a:pt x="20" y="109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任意多边形 36"/>
          <p:cNvSpPr/>
          <p:nvPr>
            <p:custDataLst>
              <p:tags r:id="rId6"/>
            </p:custDataLst>
          </p:nvPr>
        </p:nvSpPr>
        <p:spPr bwMode="auto">
          <a:xfrm>
            <a:off x="204990" y="2984179"/>
            <a:ext cx="2861989" cy="2024079"/>
          </a:xfrm>
          <a:custGeom>
            <a:avLst/>
            <a:gdLst>
              <a:gd name="T0" fmla="*/ 1024 w 1024"/>
              <a:gd name="T1" fmla="*/ 326 h 725"/>
              <a:gd name="T2" fmla="*/ 1024 w 1024"/>
              <a:gd name="T3" fmla="*/ 0 h 725"/>
              <a:gd name="T4" fmla="*/ 698 w 1024"/>
              <a:gd name="T5" fmla="*/ 326 h 725"/>
              <a:gd name="T6" fmla="*/ 0 w 1024"/>
              <a:gd name="T7" fmla="*/ 326 h 725"/>
              <a:gd name="T8" fmla="*/ 0 w 1024"/>
              <a:gd name="T9" fmla="*/ 399 h 725"/>
              <a:gd name="T10" fmla="*/ 698 w 1024"/>
              <a:gd name="T11" fmla="*/ 399 h 725"/>
              <a:gd name="T12" fmla="*/ 1024 w 1024"/>
              <a:gd name="T13" fmla="*/ 725 h 725"/>
              <a:gd name="T14" fmla="*/ 1024 w 1024"/>
              <a:gd name="T15" fmla="*/ 399 h 725"/>
              <a:gd name="T16" fmla="*/ 1024 w 1024"/>
              <a:gd name="T17" fmla="*/ 399 h 725"/>
              <a:gd name="T18" fmla="*/ 1024 w 1024"/>
              <a:gd name="T19" fmla="*/ 326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4" h="725">
                <a:moveTo>
                  <a:pt x="1024" y="326"/>
                </a:moveTo>
                <a:cubicBezTo>
                  <a:pt x="1024" y="0"/>
                  <a:pt x="1024" y="0"/>
                  <a:pt x="1024" y="0"/>
                </a:cubicBezTo>
                <a:cubicBezTo>
                  <a:pt x="1024" y="180"/>
                  <a:pt x="878" y="326"/>
                  <a:pt x="698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99"/>
                  <a:pt x="0" y="399"/>
                  <a:pt x="0" y="399"/>
                </a:cubicBezTo>
                <a:cubicBezTo>
                  <a:pt x="698" y="399"/>
                  <a:pt x="698" y="399"/>
                  <a:pt x="698" y="399"/>
                </a:cubicBezTo>
                <a:cubicBezTo>
                  <a:pt x="878" y="399"/>
                  <a:pt x="1024" y="545"/>
                  <a:pt x="1024" y="725"/>
                </a:cubicBezTo>
                <a:cubicBezTo>
                  <a:pt x="1024" y="399"/>
                  <a:pt x="1024" y="399"/>
                  <a:pt x="1024" y="399"/>
                </a:cubicBezTo>
                <a:cubicBezTo>
                  <a:pt x="1024" y="399"/>
                  <a:pt x="1024" y="399"/>
                  <a:pt x="1024" y="399"/>
                </a:cubicBezTo>
                <a:cubicBezTo>
                  <a:pt x="1024" y="326"/>
                  <a:pt x="1024" y="326"/>
                  <a:pt x="1024" y="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7"/>
            </p:custDataLst>
          </p:nvPr>
        </p:nvSpPr>
        <p:spPr bwMode="auto">
          <a:xfrm>
            <a:off x="168845" y="2984179"/>
            <a:ext cx="2934278" cy="2024079"/>
          </a:xfrm>
          <a:custGeom>
            <a:avLst/>
            <a:gdLst>
              <a:gd name="T0" fmla="*/ 1048 w 1048"/>
              <a:gd name="T1" fmla="*/ 725 h 725"/>
              <a:gd name="T2" fmla="*/ 1024 w 1048"/>
              <a:gd name="T3" fmla="*/ 725 h 725"/>
              <a:gd name="T4" fmla="*/ 710 w 1048"/>
              <a:gd name="T5" fmla="*/ 411 h 725"/>
              <a:gd name="T6" fmla="*/ 0 w 1048"/>
              <a:gd name="T7" fmla="*/ 411 h 725"/>
              <a:gd name="T8" fmla="*/ 0 w 1048"/>
              <a:gd name="T9" fmla="*/ 314 h 725"/>
              <a:gd name="T10" fmla="*/ 710 w 1048"/>
              <a:gd name="T11" fmla="*/ 314 h 725"/>
              <a:gd name="T12" fmla="*/ 1024 w 1048"/>
              <a:gd name="T13" fmla="*/ 0 h 725"/>
              <a:gd name="T14" fmla="*/ 1048 w 1048"/>
              <a:gd name="T15" fmla="*/ 0 h 725"/>
              <a:gd name="T16" fmla="*/ 1048 w 1048"/>
              <a:gd name="T17" fmla="*/ 725 h 725"/>
              <a:gd name="T18" fmla="*/ 24 w 1048"/>
              <a:gd name="T19" fmla="*/ 387 h 725"/>
              <a:gd name="T20" fmla="*/ 710 w 1048"/>
              <a:gd name="T21" fmla="*/ 387 h 725"/>
              <a:gd name="T22" fmla="*/ 1024 w 1048"/>
              <a:gd name="T23" fmla="*/ 600 h 725"/>
              <a:gd name="T24" fmla="*/ 1024 w 1048"/>
              <a:gd name="T25" fmla="*/ 125 h 725"/>
              <a:gd name="T26" fmla="*/ 710 w 1048"/>
              <a:gd name="T27" fmla="*/ 338 h 725"/>
              <a:gd name="T28" fmla="*/ 24 w 1048"/>
              <a:gd name="T29" fmla="*/ 338 h 725"/>
              <a:gd name="T30" fmla="*/ 24 w 1048"/>
              <a:gd name="T31" fmla="*/ 387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8" h="725">
                <a:moveTo>
                  <a:pt x="1048" y="725"/>
                </a:moveTo>
                <a:cubicBezTo>
                  <a:pt x="1024" y="725"/>
                  <a:pt x="1024" y="725"/>
                  <a:pt x="1024" y="725"/>
                </a:cubicBezTo>
                <a:cubicBezTo>
                  <a:pt x="1024" y="552"/>
                  <a:pt x="883" y="411"/>
                  <a:pt x="71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314"/>
                  <a:pt x="0" y="314"/>
                  <a:pt x="0" y="314"/>
                </a:cubicBezTo>
                <a:cubicBezTo>
                  <a:pt x="710" y="314"/>
                  <a:pt x="710" y="314"/>
                  <a:pt x="710" y="314"/>
                </a:cubicBezTo>
                <a:cubicBezTo>
                  <a:pt x="883" y="314"/>
                  <a:pt x="1024" y="173"/>
                  <a:pt x="1024" y="0"/>
                </a:cubicBezTo>
                <a:cubicBezTo>
                  <a:pt x="1048" y="0"/>
                  <a:pt x="1048" y="0"/>
                  <a:pt x="1048" y="0"/>
                </a:cubicBezTo>
                <a:lnTo>
                  <a:pt x="1048" y="725"/>
                </a:lnTo>
                <a:close/>
                <a:moveTo>
                  <a:pt x="24" y="387"/>
                </a:moveTo>
                <a:cubicBezTo>
                  <a:pt x="710" y="387"/>
                  <a:pt x="710" y="387"/>
                  <a:pt x="710" y="387"/>
                </a:cubicBezTo>
                <a:cubicBezTo>
                  <a:pt x="852" y="387"/>
                  <a:pt x="974" y="475"/>
                  <a:pt x="1024" y="600"/>
                </a:cubicBezTo>
                <a:cubicBezTo>
                  <a:pt x="1024" y="125"/>
                  <a:pt x="1024" y="125"/>
                  <a:pt x="1024" y="125"/>
                </a:cubicBezTo>
                <a:cubicBezTo>
                  <a:pt x="974" y="250"/>
                  <a:pt x="852" y="338"/>
                  <a:pt x="710" y="338"/>
                </a:cubicBezTo>
                <a:cubicBezTo>
                  <a:pt x="24" y="338"/>
                  <a:pt x="24" y="338"/>
                  <a:pt x="24" y="338"/>
                </a:cubicBezTo>
                <a:lnTo>
                  <a:pt x="24" y="38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8"/>
            </p:custDataLst>
          </p:nvPr>
        </p:nvSpPr>
        <p:spPr bwMode="auto">
          <a:xfrm>
            <a:off x="563148" y="4098081"/>
            <a:ext cx="1826940" cy="791889"/>
          </a:xfrm>
          <a:custGeom>
            <a:avLst/>
            <a:gdLst>
              <a:gd name="T0" fmla="*/ 512 w 654"/>
              <a:gd name="T1" fmla="*/ 0 h 283"/>
              <a:gd name="T2" fmla="*/ 142 w 654"/>
              <a:gd name="T3" fmla="*/ 0 h 283"/>
              <a:gd name="T4" fmla="*/ 0 w 654"/>
              <a:gd name="T5" fmla="*/ 142 h 283"/>
              <a:gd name="T6" fmla="*/ 142 w 654"/>
              <a:gd name="T7" fmla="*/ 283 h 283"/>
              <a:gd name="T8" fmla="*/ 512 w 654"/>
              <a:gd name="T9" fmla="*/ 283 h 283"/>
              <a:gd name="T10" fmla="*/ 654 w 654"/>
              <a:gd name="T11" fmla="*/ 142 h 283"/>
              <a:gd name="T12" fmla="*/ 512 w 654"/>
              <a:gd name="T13" fmla="*/ 0 h 283"/>
              <a:gd name="T14" fmla="*/ 512 w 654"/>
              <a:gd name="T15" fmla="*/ 241 h 283"/>
              <a:gd name="T16" fmla="*/ 411 w 654"/>
              <a:gd name="T17" fmla="*/ 241 h 283"/>
              <a:gd name="T18" fmla="*/ 242 w 654"/>
              <a:gd name="T19" fmla="*/ 241 h 283"/>
              <a:gd name="T20" fmla="*/ 142 w 654"/>
              <a:gd name="T21" fmla="*/ 241 h 283"/>
              <a:gd name="T22" fmla="*/ 42 w 654"/>
              <a:gd name="T23" fmla="*/ 142 h 283"/>
              <a:gd name="T24" fmla="*/ 142 w 654"/>
              <a:gd name="T25" fmla="*/ 42 h 283"/>
              <a:gd name="T26" fmla="*/ 242 w 654"/>
              <a:gd name="T27" fmla="*/ 42 h 283"/>
              <a:gd name="T28" fmla="*/ 411 w 654"/>
              <a:gd name="T29" fmla="*/ 42 h 283"/>
              <a:gd name="T30" fmla="*/ 512 w 654"/>
              <a:gd name="T31" fmla="*/ 42 h 283"/>
              <a:gd name="T32" fmla="*/ 612 w 654"/>
              <a:gd name="T33" fmla="*/ 142 h 283"/>
              <a:gd name="T34" fmla="*/ 512 w 654"/>
              <a:gd name="T35" fmla="*/ 241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4" h="283">
                <a:moveTo>
                  <a:pt x="51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63" y="0"/>
                  <a:pt x="0" y="63"/>
                  <a:pt x="0" y="142"/>
                </a:cubicBezTo>
                <a:cubicBezTo>
                  <a:pt x="0" y="220"/>
                  <a:pt x="63" y="283"/>
                  <a:pt x="142" y="283"/>
                </a:cubicBezTo>
                <a:cubicBezTo>
                  <a:pt x="512" y="283"/>
                  <a:pt x="512" y="283"/>
                  <a:pt x="512" y="283"/>
                </a:cubicBezTo>
                <a:cubicBezTo>
                  <a:pt x="590" y="283"/>
                  <a:pt x="654" y="220"/>
                  <a:pt x="654" y="142"/>
                </a:cubicBezTo>
                <a:cubicBezTo>
                  <a:pt x="654" y="63"/>
                  <a:pt x="590" y="0"/>
                  <a:pt x="512" y="0"/>
                </a:cubicBezTo>
                <a:close/>
                <a:moveTo>
                  <a:pt x="512" y="241"/>
                </a:moveTo>
                <a:cubicBezTo>
                  <a:pt x="411" y="241"/>
                  <a:pt x="411" y="241"/>
                  <a:pt x="411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142" y="241"/>
                  <a:pt x="142" y="241"/>
                  <a:pt x="142" y="241"/>
                </a:cubicBezTo>
                <a:cubicBezTo>
                  <a:pt x="87" y="241"/>
                  <a:pt x="42" y="197"/>
                  <a:pt x="42" y="142"/>
                </a:cubicBezTo>
                <a:cubicBezTo>
                  <a:pt x="42" y="87"/>
                  <a:pt x="87" y="42"/>
                  <a:pt x="142" y="42"/>
                </a:cubicBezTo>
                <a:cubicBezTo>
                  <a:pt x="242" y="42"/>
                  <a:pt x="242" y="42"/>
                  <a:pt x="242" y="42"/>
                </a:cubicBezTo>
                <a:cubicBezTo>
                  <a:pt x="411" y="42"/>
                  <a:pt x="411" y="42"/>
                  <a:pt x="411" y="42"/>
                </a:cubicBezTo>
                <a:cubicBezTo>
                  <a:pt x="512" y="42"/>
                  <a:pt x="512" y="42"/>
                  <a:pt x="512" y="42"/>
                </a:cubicBezTo>
                <a:cubicBezTo>
                  <a:pt x="567" y="42"/>
                  <a:pt x="612" y="87"/>
                  <a:pt x="612" y="142"/>
                </a:cubicBezTo>
                <a:cubicBezTo>
                  <a:pt x="612" y="197"/>
                  <a:pt x="567" y="241"/>
                  <a:pt x="512" y="241"/>
                </a:cubicBezTo>
                <a:close/>
              </a:path>
            </a:pathLst>
          </a:custGeom>
          <a:solidFill>
            <a:srgbClr val="EF5E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9"/>
            </p:custDataLst>
          </p:nvPr>
        </p:nvSpPr>
        <p:spPr bwMode="auto">
          <a:xfrm>
            <a:off x="527005" y="4065223"/>
            <a:ext cx="1899229" cy="857606"/>
          </a:xfrm>
          <a:custGeom>
            <a:avLst/>
            <a:gdLst>
              <a:gd name="T0" fmla="*/ 524 w 678"/>
              <a:gd name="T1" fmla="*/ 307 h 307"/>
              <a:gd name="T2" fmla="*/ 154 w 678"/>
              <a:gd name="T3" fmla="*/ 307 h 307"/>
              <a:gd name="T4" fmla="*/ 0 w 678"/>
              <a:gd name="T5" fmla="*/ 154 h 307"/>
              <a:gd name="T6" fmla="*/ 154 w 678"/>
              <a:gd name="T7" fmla="*/ 0 h 307"/>
              <a:gd name="T8" fmla="*/ 524 w 678"/>
              <a:gd name="T9" fmla="*/ 0 h 307"/>
              <a:gd name="T10" fmla="*/ 678 w 678"/>
              <a:gd name="T11" fmla="*/ 154 h 307"/>
              <a:gd name="T12" fmla="*/ 524 w 678"/>
              <a:gd name="T13" fmla="*/ 307 h 307"/>
              <a:gd name="T14" fmla="*/ 154 w 678"/>
              <a:gd name="T15" fmla="*/ 24 h 307"/>
              <a:gd name="T16" fmla="*/ 24 w 678"/>
              <a:gd name="T17" fmla="*/ 154 h 307"/>
              <a:gd name="T18" fmla="*/ 154 w 678"/>
              <a:gd name="T19" fmla="*/ 283 h 307"/>
              <a:gd name="T20" fmla="*/ 524 w 678"/>
              <a:gd name="T21" fmla="*/ 283 h 307"/>
              <a:gd name="T22" fmla="*/ 654 w 678"/>
              <a:gd name="T23" fmla="*/ 154 h 307"/>
              <a:gd name="T24" fmla="*/ 524 w 678"/>
              <a:gd name="T25" fmla="*/ 24 h 307"/>
              <a:gd name="T26" fmla="*/ 154 w 678"/>
              <a:gd name="T27" fmla="*/ 24 h 307"/>
              <a:gd name="T28" fmla="*/ 524 w 678"/>
              <a:gd name="T29" fmla="*/ 265 h 307"/>
              <a:gd name="T30" fmla="*/ 154 w 678"/>
              <a:gd name="T31" fmla="*/ 265 h 307"/>
              <a:gd name="T32" fmla="*/ 42 w 678"/>
              <a:gd name="T33" fmla="*/ 154 h 307"/>
              <a:gd name="T34" fmla="*/ 154 w 678"/>
              <a:gd name="T35" fmla="*/ 42 h 307"/>
              <a:gd name="T36" fmla="*/ 524 w 678"/>
              <a:gd name="T37" fmla="*/ 42 h 307"/>
              <a:gd name="T38" fmla="*/ 636 w 678"/>
              <a:gd name="T39" fmla="*/ 154 h 307"/>
              <a:gd name="T40" fmla="*/ 524 w 678"/>
              <a:gd name="T41" fmla="*/ 265 h 307"/>
              <a:gd name="T42" fmla="*/ 154 w 678"/>
              <a:gd name="T43" fmla="*/ 66 h 307"/>
              <a:gd name="T44" fmla="*/ 66 w 678"/>
              <a:gd name="T45" fmla="*/ 154 h 307"/>
              <a:gd name="T46" fmla="*/ 154 w 678"/>
              <a:gd name="T47" fmla="*/ 241 h 307"/>
              <a:gd name="T48" fmla="*/ 524 w 678"/>
              <a:gd name="T49" fmla="*/ 241 h 307"/>
              <a:gd name="T50" fmla="*/ 612 w 678"/>
              <a:gd name="T51" fmla="*/ 154 h 307"/>
              <a:gd name="T52" fmla="*/ 524 w 678"/>
              <a:gd name="T53" fmla="*/ 66 h 307"/>
              <a:gd name="T54" fmla="*/ 154 w 678"/>
              <a:gd name="T55" fmla="*/ 66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78" h="307">
                <a:moveTo>
                  <a:pt x="524" y="307"/>
                </a:moveTo>
                <a:cubicBezTo>
                  <a:pt x="154" y="307"/>
                  <a:pt x="154" y="307"/>
                  <a:pt x="154" y="307"/>
                </a:cubicBezTo>
                <a:cubicBezTo>
                  <a:pt x="69" y="307"/>
                  <a:pt x="0" y="239"/>
                  <a:pt x="0" y="154"/>
                </a:cubicBezTo>
                <a:cubicBezTo>
                  <a:pt x="0" y="69"/>
                  <a:pt x="69" y="0"/>
                  <a:pt x="154" y="0"/>
                </a:cubicBezTo>
                <a:cubicBezTo>
                  <a:pt x="524" y="0"/>
                  <a:pt x="524" y="0"/>
                  <a:pt x="524" y="0"/>
                </a:cubicBezTo>
                <a:cubicBezTo>
                  <a:pt x="609" y="0"/>
                  <a:pt x="678" y="69"/>
                  <a:pt x="678" y="154"/>
                </a:cubicBezTo>
                <a:cubicBezTo>
                  <a:pt x="678" y="239"/>
                  <a:pt x="609" y="307"/>
                  <a:pt x="524" y="307"/>
                </a:cubicBezTo>
                <a:close/>
                <a:moveTo>
                  <a:pt x="154" y="24"/>
                </a:moveTo>
                <a:cubicBezTo>
                  <a:pt x="82" y="24"/>
                  <a:pt x="24" y="82"/>
                  <a:pt x="24" y="154"/>
                </a:cubicBezTo>
                <a:cubicBezTo>
                  <a:pt x="24" y="225"/>
                  <a:pt x="82" y="283"/>
                  <a:pt x="154" y="283"/>
                </a:cubicBezTo>
                <a:cubicBezTo>
                  <a:pt x="524" y="283"/>
                  <a:pt x="524" y="283"/>
                  <a:pt x="524" y="283"/>
                </a:cubicBezTo>
                <a:cubicBezTo>
                  <a:pt x="595" y="283"/>
                  <a:pt x="654" y="225"/>
                  <a:pt x="654" y="154"/>
                </a:cubicBezTo>
                <a:cubicBezTo>
                  <a:pt x="654" y="82"/>
                  <a:pt x="595" y="24"/>
                  <a:pt x="524" y="24"/>
                </a:cubicBezTo>
                <a:lnTo>
                  <a:pt x="154" y="24"/>
                </a:lnTo>
                <a:close/>
                <a:moveTo>
                  <a:pt x="524" y="265"/>
                </a:moveTo>
                <a:cubicBezTo>
                  <a:pt x="154" y="265"/>
                  <a:pt x="154" y="265"/>
                  <a:pt x="154" y="265"/>
                </a:cubicBezTo>
                <a:cubicBezTo>
                  <a:pt x="92" y="265"/>
                  <a:pt x="42" y="215"/>
                  <a:pt x="42" y="154"/>
                </a:cubicBezTo>
                <a:cubicBezTo>
                  <a:pt x="42" y="92"/>
                  <a:pt x="92" y="42"/>
                  <a:pt x="154" y="42"/>
                </a:cubicBezTo>
                <a:cubicBezTo>
                  <a:pt x="524" y="42"/>
                  <a:pt x="524" y="42"/>
                  <a:pt x="524" y="42"/>
                </a:cubicBezTo>
                <a:cubicBezTo>
                  <a:pt x="586" y="42"/>
                  <a:pt x="636" y="92"/>
                  <a:pt x="636" y="154"/>
                </a:cubicBezTo>
                <a:cubicBezTo>
                  <a:pt x="636" y="215"/>
                  <a:pt x="586" y="265"/>
                  <a:pt x="524" y="265"/>
                </a:cubicBezTo>
                <a:close/>
                <a:moveTo>
                  <a:pt x="154" y="66"/>
                </a:moveTo>
                <a:cubicBezTo>
                  <a:pt x="105" y="66"/>
                  <a:pt x="66" y="105"/>
                  <a:pt x="66" y="154"/>
                </a:cubicBezTo>
                <a:cubicBezTo>
                  <a:pt x="66" y="202"/>
                  <a:pt x="105" y="241"/>
                  <a:pt x="154" y="241"/>
                </a:cubicBezTo>
                <a:cubicBezTo>
                  <a:pt x="524" y="241"/>
                  <a:pt x="524" y="241"/>
                  <a:pt x="524" y="241"/>
                </a:cubicBezTo>
                <a:cubicBezTo>
                  <a:pt x="572" y="241"/>
                  <a:pt x="612" y="202"/>
                  <a:pt x="612" y="154"/>
                </a:cubicBezTo>
                <a:cubicBezTo>
                  <a:pt x="612" y="105"/>
                  <a:pt x="572" y="66"/>
                  <a:pt x="524" y="66"/>
                </a:cubicBezTo>
                <a:lnTo>
                  <a:pt x="154" y="66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 bwMode="auto">
          <a:xfrm>
            <a:off x="1010026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>
            <p:custDataLst>
              <p:tags r:id="rId11"/>
            </p:custDataLst>
          </p:nvPr>
        </p:nvSpPr>
        <p:spPr bwMode="auto">
          <a:xfrm>
            <a:off x="1368186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 bwMode="auto">
          <a:xfrm>
            <a:off x="1726344" y="5034545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 bwMode="auto">
          <a:xfrm>
            <a:off x="1010026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>
            <p:custDataLst>
              <p:tags r:id="rId14"/>
            </p:custDataLst>
          </p:nvPr>
        </p:nvSpPr>
        <p:spPr bwMode="auto">
          <a:xfrm>
            <a:off x="1368186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>
            <p:custDataLst>
              <p:tags r:id="rId15"/>
            </p:custDataLst>
          </p:nvPr>
        </p:nvSpPr>
        <p:spPr bwMode="auto">
          <a:xfrm>
            <a:off x="1726344" y="3730067"/>
            <a:ext cx="177437" cy="65717"/>
          </a:xfrm>
          <a:prstGeom prst="rect">
            <a:avLst/>
          </a:pr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16"/>
            </p:custDataLst>
          </p:nvPr>
        </p:nvSpPr>
        <p:spPr bwMode="auto">
          <a:xfrm>
            <a:off x="3066977" y="2921749"/>
            <a:ext cx="180724" cy="2145656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任意多边形 47"/>
          <p:cNvSpPr/>
          <p:nvPr>
            <p:custDataLst>
              <p:tags r:id="rId17"/>
            </p:custDataLst>
          </p:nvPr>
        </p:nvSpPr>
        <p:spPr bwMode="auto">
          <a:xfrm>
            <a:off x="3034118" y="2888891"/>
            <a:ext cx="246441" cy="2211373"/>
          </a:xfrm>
          <a:custGeom>
            <a:avLst/>
            <a:gdLst>
              <a:gd name="T0" fmla="*/ 75 w 75"/>
              <a:gd name="T1" fmla="*/ 673 h 673"/>
              <a:gd name="T2" fmla="*/ 0 w 75"/>
              <a:gd name="T3" fmla="*/ 673 h 673"/>
              <a:gd name="T4" fmla="*/ 0 w 75"/>
              <a:gd name="T5" fmla="*/ 0 h 673"/>
              <a:gd name="T6" fmla="*/ 75 w 75"/>
              <a:gd name="T7" fmla="*/ 0 h 673"/>
              <a:gd name="T8" fmla="*/ 75 w 75"/>
              <a:gd name="T9" fmla="*/ 673 h 673"/>
              <a:gd name="T10" fmla="*/ 21 w 75"/>
              <a:gd name="T11" fmla="*/ 653 h 673"/>
              <a:gd name="T12" fmla="*/ 55 w 75"/>
              <a:gd name="T13" fmla="*/ 653 h 673"/>
              <a:gd name="T14" fmla="*/ 55 w 75"/>
              <a:gd name="T15" fmla="*/ 21 h 673"/>
              <a:gd name="T16" fmla="*/ 21 w 75"/>
              <a:gd name="T17" fmla="*/ 21 h 673"/>
              <a:gd name="T18" fmla="*/ 21 w 75"/>
              <a:gd name="T19" fmla="*/ 653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673">
                <a:moveTo>
                  <a:pt x="75" y="673"/>
                </a:moveTo>
                <a:lnTo>
                  <a:pt x="0" y="673"/>
                </a:lnTo>
                <a:lnTo>
                  <a:pt x="0" y="0"/>
                </a:lnTo>
                <a:lnTo>
                  <a:pt x="75" y="0"/>
                </a:lnTo>
                <a:lnTo>
                  <a:pt x="75" y="673"/>
                </a:lnTo>
                <a:close/>
                <a:moveTo>
                  <a:pt x="21" y="653"/>
                </a:moveTo>
                <a:lnTo>
                  <a:pt x="55" y="653"/>
                </a:lnTo>
                <a:lnTo>
                  <a:pt x="55" y="21"/>
                </a:lnTo>
                <a:lnTo>
                  <a:pt x="21" y="21"/>
                </a:lnTo>
                <a:lnTo>
                  <a:pt x="21" y="653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任意多边形 48"/>
          <p:cNvSpPr/>
          <p:nvPr>
            <p:custDataLst>
              <p:tags r:id="rId18"/>
            </p:custDataLst>
          </p:nvPr>
        </p:nvSpPr>
        <p:spPr bwMode="auto">
          <a:xfrm>
            <a:off x="237849" y="2658882"/>
            <a:ext cx="1600217" cy="285869"/>
          </a:xfrm>
          <a:custGeom>
            <a:avLst/>
            <a:gdLst>
              <a:gd name="T0" fmla="*/ 495 w 572"/>
              <a:gd name="T1" fmla="*/ 92 h 103"/>
              <a:gd name="T2" fmla="*/ 417 w 572"/>
              <a:gd name="T3" fmla="*/ 60 h 103"/>
              <a:gd name="T4" fmla="*/ 295 w 572"/>
              <a:gd name="T5" fmla="*/ 60 h 103"/>
              <a:gd name="T6" fmla="*/ 292 w 572"/>
              <a:gd name="T7" fmla="*/ 64 h 103"/>
              <a:gd name="T8" fmla="*/ 291 w 572"/>
              <a:gd name="T9" fmla="*/ 64 h 103"/>
              <a:gd name="T10" fmla="*/ 139 w 572"/>
              <a:gd name="T11" fmla="*/ 60 h 103"/>
              <a:gd name="T12" fmla="*/ 17 w 572"/>
              <a:gd name="T13" fmla="*/ 60 h 103"/>
              <a:gd name="T14" fmla="*/ 0 w 572"/>
              <a:gd name="T15" fmla="*/ 43 h 103"/>
              <a:gd name="T16" fmla="*/ 156 w 572"/>
              <a:gd name="T17" fmla="*/ 43 h 103"/>
              <a:gd name="T18" fmla="*/ 278 w 572"/>
              <a:gd name="T19" fmla="*/ 43 h 103"/>
              <a:gd name="T20" fmla="*/ 281 w 572"/>
              <a:gd name="T21" fmla="*/ 39 h 103"/>
              <a:gd name="T22" fmla="*/ 282 w 572"/>
              <a:gd name="T23" fmla="*/ 39 h 103"/>
              <a:gd name="T24" fmla="*/ 434 w 572"/>
              <a:gd name="T25" fmla="*/ 43 h 103"/>
              <a:gd name="T26" fmla="*/ 555 w 572"/>
              <a:gd name="T27" fmla="*/ 43 h 103"/>
              <a:gd name="T28" fmla="*/ 572 w 572"/>
              <a:gd name="T29" fmla="*/ 60 h 103"/>
              <a:gd name="T30" fmla="*/ 495 w 572"/>
              <a:gd name="T31" fmla="*/ 9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2" h="103">
                <a:moveTo>
                  <a:pt x="495" y="92"/>
                </a:moveTo>
                <a:cubicBezTo>
                  <a:pt x="466" y="92"/>
                  <a:pt x="438" y="81"/>
                  <a:pt x="417" y="60"/>
                </a:cubicBezTo>
                <a:cubicBezTo>
                  <a:pt x="383" y="26"/>
                  <a:pt x="329" y="26"/>
                  <a:pt x="295" y="60"/>
                </a:cubicBezTo>
                <a:cubicBezTo>
                  <a:pt x="292" y="64"/>
                  <a:pt x="292" y="64"/>
                  <a:pt x="292" y="64"/>
                </a:cubicBezTo>
                <a:cubicBezTo>
                  <a:pt x="291" y="64"/>
                  <a:pt x="291" y="64"/>
                  <a:pt x="291" y="64"/>
                </a:cubicBezTo>
                <a:cubicBezTo>
                  <a:pt x="248" y="103"/>
                  <a:pt x="181" y="102"/>
                  <a:pt x="139" y="60"/>
                </a:cubicBezTo>
                <a:cubicBezTo>
                  <a:pt x="106" y="26"/>
                  <a:pt x="51" y="26"/>
                  <a:pt x="17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43" y="0"/>
                  <a:pt x="113" y="0"/>
                  <a:pt x="156" y="43"/>
                </a:cubicBezTo>
                <a:cubicBezTo>
                  <a:pt x="190" y="77"/>
                  <a:pt x="244" y="77"/>
                  <a:pt x="278" y="43"/>
                </a:cubicBezTo>
                <a:cubicBezTo>
                  <a:pt x="281" y="39"/>
                  <a:pt x="281" y="39"/>
                  <a:pt x="281" y="39"/>
                </a:cubicBezTo>
                <a:cubicBezTo>
                  <a:pt x="282" y="39"/>
                  <a:pt x="282" y="39"/>
                  <a:pt x="282" y="39"/>
                </a:cubicBezTo>
                <a:cubicBezTo>
                  <a:pt x="325" y="0"/>
                  <a:pt x="392" y="1"/>
                  <a:pt x="434" y="43"/>
                </a:cubicBezTo>
                <a:cubicBezTo>
                  <a:pt x="467" y="77"/>
                  <a:pt x="522" y="77"/>
                  <a:pt x="555" y="43"/>
                </a:cubicBezTo>
                <a:cubicBezTo>
                  <a:pt x="572" y="60"/>
                  <a:pt x="572" y="60"/>
                  <a:pt x="572" y="60"/>
                </a:cubicBezTo>
                <a:cubicBezTo>
                  <a:pt x="551" y="81"/>
                  <a:pt x="523" y="92"/>
                  <a:pt x="495" y="92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任意多边形 49"/>
          <p:cNvSpPr/>
          <p:nvPr>
            <p:custDataLst>
              <p:tags r:id="rId19"/>
            </p:custDataLst>
          </p:nvPr>
        </p:nvSpPr>
        <p:spPr bwMode="auto">
          <a:xfrm>
            <a:off x="237849" y="2964464"/>
            <a:ext cx="1600217" cy="285869"/>
          </a:xfrm>
          <a:custGeom>
            <a:avLst/>
            <a:gdLst>
              <a:gd name="T0" fmla="*/ 495 w 572"/>
              <a:gd name="T1" fmla="*/ 92 h 102"/>
              <a:gd name="T2" fmla="*/ 417 w 572"/>
              <a:gd name="T3" fmla="*/ 60 h 102"/>
              <a:gd name="T4" fmla="*/ 295 w 572"/>
              <a:gd name="T5" fmla="*/ 60 h 102"/>
              <a:gd name="T6" fmla="*/ 292 w 572"/>
              <a:gd name="T7" fmla="*/ 63 h 102"/>
              <a:gd name="T8" fmla="*/ 291 w 572"/>
              <a:gd name="T9" fmla="*/ 63 h 102"/>
              <a:gd name="T10" fmla="*/ 139 w 572"/>
              <a:gd name="T11" fmla="*/ 60 h 102"/>
              <a:gd name="T12" fmla="*/ 17 w 572"/>
              <a:gd name="T13" fmla="*/ 60 h 102"/>
              <a:gd name="T14" fmla="*/ 0 w 572"/>
              <a:gd name="T15" fmla="*/ 43 h 102"/>
              <a:gd name="T16" fmla="*/ 156 w 572"/>
              <a:gd name="T17" fmla="*/ 43 h 102"/>
              <a:gd name="T18" fmla="*/ 278 w 572"/>
              <a:gd name="T19" fmla="*/ 43 h 102"/>
              <a:gd name="T20" fmla="*/ 281 w 572"/>
              <a:gd name="T21" fmla="*/ 39 h 102"/>
              <a:gd name="T22" fmla="*/ 282 w 572"/>
              <a:gd name="T23" fmla="*/ 39 h 102"/>
              <a:gd name="T24" fmla="*/ 434 w 572"/>
              <a:gd name="T25" fmla="*/ 43 h 102"/>
              <a:gd name="T26" fmla="*/ 555 w 572"/>
              <a:gd name="T27" fmla="*/ 43 h 102"/>
              <a:gd name="T28" fmla="*/ 572 w 572"/>
              <a:gd name="T29" fmla="*/ 60 h 102"/>
              <a:gd name="T30" fmla="*/ 495 w 572"/>
              <a:gd name="T31" fmla="*/ 9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2" h="102">
                <a:moveTo>
                  <a:pt x="495" y="92"/>
                </a:moveTo>
                <a:cubicBezTo>
                  <a:pt x="466" y="92"/>
                  <a:pt x="438" y="81"/>
                  <a:pt x="417" y="60"/>
                </a:cubicBezTo>
                <a:cubicBezTo>
                  <a:pt x="383" y="26"/>
                  <a:pt x="329" y="26"/>
                  <a:pt x="295" y="60"/>
                </a:cubicBezTo>
                <a:cubicBezTo>
                  <a:pt x="292" y="63"/>
                  <a:pt x="292" y="63"/>
                  <a:pt x="292" y="63"/>
                </a:cubicBezTo>
                <a:cubicBezTo>
                  <a:pt x="291" y="63"/>
                  <a:pt x="291" y="63"/>
                  <a:pt x="291" y="63"/>
                </a:cubicBezTo>
                <a:cubicBezTo>
                  <a:pt x="248" y="102"/>
                  <a:pt x="181" y="101"/>
                  <a:pt x="139" y="60"/>
                </a:cubicBezTo>
                <a:cubicBezTo>
                  <a:pt x="106" y="26"/>
                  <a:pt x="51" y="26"/>
                  <a:pt x="17" y="60"/>
                </a:cubicBezTo>
                <a:cubicBezTo>
                  <a:pt x="0" y="43"/>
                  <a:pt x="0" y="43"/>
                  <a:pt x="0" y="43"/>
                </a:cubicBezTo>
                <a:cubicBezTo>
                  <a:pt x="43" y="0"/>
                  <a:pt x="113" y="0"/>
                  <a:pt x="156" y="43"/>
                </a:cubicBezTo>
                <a:cubicBezTo>
                  <a:pt x="190" y="76"/>
                  <a:pt x="244" y="76"/>
                  <a:pt x="278" y="43"/>
                </a:cubicBezTo>
                <a:cubicBezTo>
                  <a:pt x="281" y="39"/>
                  <a:pt x="281" y="39"/>
                  <a:pt x="281" y="39"/>
                </a:cubicBezTo>
                <a:cubicBezTo>
                  <a:pt x="282" y="39"/>
                  <a:pt x="282" y="39"/>
                  <a:pt x="282" y="39"/>
                </a:cubicBezTo>
                <a:cubicBezTo>
                  <a:pt x="325" y="0"/>
                  <a:pt x="392" y="1"/>
                  <a:pt x="434" y="43"/>
                </a:cubicBezTo>
                <a:cubicBezTo>
                  <a:pt x="467" y="76"/>
                  <a:pt x="522" y="76"/>
                  <a:pt x="555" y="43"/>
                </a:cubicBezTo>
                <a:cubicBezTo>
                  <a:pt x="572" y="60"/>
                  <a:pt x="572" y="60"/>
                  <a:pt x="572" y="60"/>
                </a:cubicBezTo>
                <a:cubicBezTo>
                  <a:pt x="551" y="81"/>
                  <a:pt x="523" y="92"/>
                  <a:pt x="495" y="92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20"/>
            </p:custDataLst>
          </p:nvPr>
        </p:nvCxnSpPr>
        <p:spPr>
          <a:xfrm>
            <a:off x="3755977" y="2675300"/>
            <a:ext cx="7819793" cy="0"/>
          </a:xfrm>
          <a:prstGeom prst="line">
            <a:avLst/>
          </a:prstGeom>
          <a:ln w="9525" cap="rnd">
            <a:solidFill>
              <a:srgbClr val="000000">
                <a:lumMod val="50000"/>
                <a:lumOff val="50000"/>
              </a:srgb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8" name="文本框 57"/>
          <p:cNvSpPr txBox="1"/>
          <p:nvPr>
            <p:custDataLst>
              <p:tags r:id="rId21"/>
            </p:custDataLst>
          </p:nvPr>
        </p:nvSpPr>
        <p:spPr>
          <a:xfrm>
            <a:off x="4410957" y="3699510"/>
            <a:ext cx="9149607" cy="1259021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300" dirty="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大</a:t>
            </a:r>
            <a:r>
              <a:rPr lang="en-US" altLang="zh-CN" sz="6000" b="1" spc="300" dirty="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boss</a:t>
            </a:r>
            <a:r>
              <a:rPr lang="zh-CN" altLang="en-US" sz="6000" b="1" spc="300" dirty="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登场</a:t>
            </a:r>
            <a:endParaRPr lang="zh-CN" altLang="en-US" sz="6000" b="1" spc="300" dirty="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_答辩小姐姐作品_1"/>
          <p:cNvSpPr/>
          <p:nvPr/>
        </p:nvSpPr>
        <p:spPr>
          <a:xfrm>
            <a:off x="32469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稻壳儿_答辩小姐姐作品_7"/>
          <p:cNvSpPr/>
          <p:nvPr/>
        </p:nvSpPr>
        <p:spPr>
          <a:xfrm>
            <a:off x="1668780" y="2254250"/>
            <a:ext cx="2775585" cy="1544320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53" tIns="74825" rIns="149653" bIns="74825" rtlCol="0" anchor="ctr"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稻壳儿_答辩小姐姐作品_2"/>
          <p:cNvCxnSpPr/>
          <p:nvPr/>
        </p:nvCxnSpPr>
        <p:spPr>
          <a:xfrm flipH="1">
            <a:off x="3763010" y="5286375"/>
            <a:ext cx="1071245" cy="101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稻壳儿_答辩小姐姐作品_3"/>
          <p:cNvCxnSpPr/>
          <p:nvPr/>
        </p:nvCxnSpPr>
        <p:spPr>
          <a:xfrm>
            <a:off x="7253605" y="5295900"/>
            <a:ext cx="1191895" cy="6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稻壳儿_答辩小姐姐作品_4"/>
          <p:cNvCxnSpPr/>
          <p:nvPr/>
        </p:nvCxnSpPr>
        <p:spPr>
          <a:xfrm flipH="1" flipV="1">
            <a:off x="6104255" y="2955290"/>
            <a:ext cx="6350" cy="13690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稻壳儿_答辩小姐姐作品_5"/>
          <p:cNvCxnSpPr/>
          <p:nvPr/>
        </p:nvCxnSpPr>
        <p:spPr>
          <a:xfrm flipV="1">
            <a:off x="6920230" y="3641090"/>
            <a:ext cx="862330" cy="8928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稻壳儿_答辩小姐姐作品_6"/>
          <p:cNvCxnSpPr/>
          <p:nvPr/>
        </p:nvCxnSpPr>
        <p:spPr>
          <a:xfrm flipH="1" flipV="1">
            <a:off x="4444365" y="3641090"/>
            <a:ext cx="894715" cy="8928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稻壳儿_答辩小姐姐作品_7"/>
          <p:cNvSpPr/>
          <p:nvPr/>
        </p:nvSpPr>
        <p:spPr>
          <a:xfrm>
            <a:off x="987425" y="4467860"/>
            <a:ext cx="2775585" cy="1544320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53" tIns="74825" rIns="149653" bIns="74825"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稻壳儿_答辩小姐姐作品_8"/>
          <p:cNvSpPr txBox="1"/>
          <p:nvPr/>
        </p:nvSpPr>
        <p:spPr>
          <a:xfrm>
            <a:off x="1051560" y="4704080"/>
            <a:ext cx="2531110" cy="1071880"/>
          </a:xfrm>
          <a:prstGeom prst="rect">
            <a:avLst/>
          </a:prstGeom>
          <a:noFill/>
        </p:spPr>
        <p:txBody>
          <a:bodyPr wrap="square" lIns="149653" tIns="74825" rIns="149653" bIns="74825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基于bagging思想的套袋集成技术(BaggingClassifier)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稻壳儿_答辩小姐姐作品_10"/>
          <p:cNvSpPr/>
          <p:nvPr/>
        </p:nvSpPr>
        <p:spPr>
          <a:xfrm>
            <a:off x="5405312" y="1407235"/>
            <a:ext cx="1423275" cy="1445704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53" tIns="74825" rIns="149653" bIns="74825"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稻壳儿_答辩小姐姐作品_11"/>
          <p:cNvSpPr/>
          <p:nvPr/>
        </p:nvSpPr>
        <p:spPr>
          <a:xfrm>
            <a:off x="7536161" y="2276873"/>
            <a:ext cx="1423275" cy="1445704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53" tIns="74825" rIns="149653" bIns="74825"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稻壳儿_答辩小姐姐作品_12"/>
          <p:cNvSpPr/>
          <p:nvPr/>
        </p:nvSpPr>
        <p:spPr>
          <a:xfrm>
            <a:off x="8609330" y="3269615"/>
            <a:ext cx="3556000" cy="2742565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53" tIns="74825" rIns="149653" bIns="74825"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稻壳儿_答辩小姐姐作品_13"/>
          <p:cNvSpPr txBox="1"/>
          <p:nvPr/>
        </p:nvSpPr>
        <p:spPr>
          <a:xfrm>
            <a:off x="1758950" y="2425700"/>
            <a:ext cx="2595245" cy="1379220"/>
          </a:xfrm>
          <a:prstGeom prst="rect">
            <a:avLst/>
          </a:prstGeom>
          <a:noFill/>
        </p:spPr>
        <p:txBody>
          <a:bodyPr wrap="square" lIns="149653" tIns="74825" rIns="149653" bIns="74825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可以提高不稳定模型的准确度的同时降低过拟合的程度(可降低方差)。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稻壳儿_答辩小姐姐作品_14"/>
          <p:cNvSpPr txBox="1"/>
          <p:nvPr/>
        </p:nvSpPr>
        <p:spPr>
          <a:xfrm>
            <a:off x="5429425" y="1902284"/>
            <a:ext cx="1375986" cy="455930"/>
          </a:xfrm>
          <a:prstGeom prst="rect">
            <a:avLst/>
          </a:prstGeom>
          <a:noFill/>
        </p:spPr>
        <p:txBody>
          <a:bodyPr wrap="square" lIns="149653" tIns="74825" rIns="149653" bIns="74825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套袋方法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稻壳儿_答辩小姐姐作品_15"/>
          <p:cNvSpPr txBox="1"/>
          <p:nvPr/>
        </p:nvSpPr>
        <p:spPr>
          <a:xfrm>
            <a:off x="7665720" y="2506345"/>
            <a:ext cx="1163320" cy="1071880"/>
          </a:xfrm>
          <a:prstGeom prst="rect">
            <a:avLst/>
          </a:prstGeom>
          <a:noFill/>
        </p:spPr>
        <p:txBody>
          <a:bodyPr wrap="square" lIns="149653" tIns="74825" rIns="149653" bIns="74825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每个样本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的随机抽样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稻壳儿_答辩小姐姐作品_16"/>
          <p:cNvSpPr txBox="1"/>
          <p:nvPr/>
        </p:nvSpPr>
        <p:spPr>
          <a:xfrm>
            <a:off x="8717915" y="3475355"/>
            <a:ext cx="3322320" cy="2302510"/>
          </a:xfrm>
          <a:prstGeom prst="rect">
            <a:avLst/>
          </a:prstGeom>
          <a:noFill/>
        </p:spPr>
        <p:txBody>
          <a:bodyPr wrap="square" lIns="149653" tIns="74825" rIns="149653" bIns="74825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对训练集随机采样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分别基于不同的样本集合训练n个弱分类器。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对每个弱分类器输出预测结果，并投票。每个样本取投票数最多的那个预测为该样本最终分类预测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稻壳儿_答辩小姐姐作品_17"/>
          <p:cNvSpPr/>
          <p:nvPr/>
        </p:nvSpPr>
        <p:spPr>
          <a:xfrm>
            <a:off x="5367991" y="4790625"/>
            <a:ext cx="1449301" cy="1449301"/>
          </a:xfrm>
          <a:prstGeom prst="ellipse">
            <a:avLst/>
          </a:prstGeom>
          <a:solidFill>
            <a:srgbClr val="A263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稻壳儿_答辩小姐姐作品_18"/>
          <p:cNvSpPr/>
          <p:nvPr/>
        </p:nvSpPr>
        <p:spPr>
          <a:xfrm>
            <a:off x="5229880" y="4648517"/>
            <a:ext cx="1732243" cy="1732243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稻壳儿_答辩小姐姐作品_19"/>
          <p:cNvSpPr>
            <a:spLocks noChangeArrowheads="1"/>
          </p:cNvSpPr>
          <p:nvPr/>
        </p:nvSpPr>
        <p:spPr bwMode="gray">
          <a:xfrm>
            <a:off x="5526297" y="5015160"/>
            <a:ext cx="1133076" cy="982345"/>
          </a:xfrm>
          <a:prstGeom prst="rect">
            <a:avLst/>
          </a:prstGeom>
          <a:noFill/>
          <a:ln>
            <a:noFill/>
          </a:ln>
        </p:spPr>
        <p:txBody>
          <a:bodyPr wrap="square" lIns="121884" tIns="60941" rIns="121884" bIns="60941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集成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学习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2" name="稻壳儿_答辩小姐姐作品_20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4050232" y="713275"/>
              <a:ext cx="36766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Model Ensemble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6185" y="0"/>
            <a:ext cx="3345815" cy="2577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稻壳儿_答辩小姐姐作品_2"/>
          <p:cNvSpPr/>
          <p:nvPr/>
        </p:nvSpPr>
        <p:spPr>
          <a:xfrm rot="13500000" flipH="1" flipV="1">
            <a:off x="5864026" y="2492968"/>
            <a:ext cx="649369" cy="66848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6437421" y="3961123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/>
          <p:nvPr/>
        </p:nvSpPr>
        <p:spPr>
          <a:xfrm>
            <a:off x="6437421" y="268278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稻壳儿_答辩小姐姐作品_5"/>
          <p:cNvSpPr/>
          <p:nvPr/>
        </p:nvSpPr>
        <p:spPr>
          <a:xfrm>
            <a:off x="5086956" y="268278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稻壳儿_答辩小姐姐作品_6"/>
          <p:cNvSpPr/>
          <p:nvPr/>
        </p:nvSpPr>
        <p:spPr>
          <a:xfrm>
            <a:off x="5086956" y="396057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稻壳儿_答辩小姐姐作品_7"/>
          <p:cNvSpPr/>
          <p:nvPr/>
        </p:nvSpPr>
        <p:spPr>
          <a:xfrm rot="18900000" flipH="1" flipV="1">
            <a:off x="6817239" y="3414838"/>
            <a:ext cx="662853" cy="65488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稻壳儿_答辩小姐姐作品_8"/>
          <p:cNvSpPr/>
          <p:nvPr/>
        </p:nvSpPr>
        <p:spPr>
          <a:xfrm rot="2700000" flipH="1" flipV="1">
            <a:off x="5834765" y="4287828"/>
            <a:ext cx="649369" cy="66848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稻壳儿_答辩小姐姐作品_9"/>
          <p:cNvSpPr/>
          <p:nvPr/>
        </p:nvSpPr>
        <p:spPr>
          <a:xfrm rot="8100000" flipH="1" flipV="1">
            <a:off x="4856814" y="3393890"/>
            <a:ext cx="662853" cy="65488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稻壳儿_答辩小姐姐作品_10"/>
          <p:cNvSpPr txBox="1"/>
          <p:nvPr/>
        </p:nvSpPr>
        <p:spPr>
          <a:xfrm>
            <a:off x="779145" y="4503420"/>
            <a:ext cx="43078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深刻反思：数据和特征决定了机器学习的上限，而模型和算法只能去逼近这个上限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稻壳儿_答辩小姐姐作品_12"/>
          <p:cNvSpPr txBox="1"/>
          <p:nvPr/>
        </p:nvSpPr>
        <p:spPr>
          <a:xfrm>
            <a:off x="8104846" y="4306219"/>
            <a:ext cx="2432818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继续寻找大佬高分经验，了解到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bagging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，二话不说，先用用看，结果一下子到了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7.3~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好活！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9" name="稻壳儿_答辩小姐姐作品_16"/>
          <p:cNvSpPr txBox="1"/>
          <p:nvPr/>
        </p:nvSpPr>
        <p:spPr>
          <a:xfrm>
            <a:off x="8053070" y="1977390"/>
            <a:ext cx="299148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后来上网搜索找到另一个办法：使用网格搜索来调整超参数，有了一点点起伏，至少上了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，但是为什么最高的有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7.5~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grpSp>
        <p:nvGrpSpPr>
          <p:cNvPr id="29" name="稻壳儿_答辩小姐姐作品_18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心路历程（</a:t>
              </a:r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一）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稻壳儿_答辩小姐姐作品_16"/>
          <p:cNvSpPr txBox="1"/>
          <p:nvPr/>
        </p:nvSpPr>
        <p:spPr>
          <a:xfrm>
            <a:off x="1903095" y="2137410"/>
            <a:ext cx="280416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经过很长一段时间，手动改变参数，使用单个模型，预测的准确率还有太多的变化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稻壳儿_答辩小姐姐作品_2"/>
          <p:cNvSpPr/>
          <p:nvPr/>
        </p:nvSpPr>
        <p:spPr>
          <a:xfrm rot="13500000" flipH="1" flipV="1">
            <a:off x="5864026" y="2492968"/>
            <a:ext cx="649369" cy="66848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/>
          <p:nvPr/>
        </p:nvSpPr>
        <p:spPr>
          <a:xfrm>
            <a:off x="6437421" y="3961123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稻壳儿_答辩小姐姐作品_4"/>
          <p:cNvSpPr/>
          <p:nvPr/>
        </p:nvSpPr>
        <p:spPr>
          <a:xfrm>
            <a:off x="6436786" y="268278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稻壳儿_答辩小姐姐作品_5"/>
          <p:cNvSpPr/>
          <p:nvPr/>
        </p:nvSpPr>
        <p:spPr>
          <a:xfrm>
            <a:off x="5086956" y="268278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稻壳儿_答辩小姐姐作品_6"/>
          <p:cNvSpPr/>
          <p:nvPr/>
        </p:nvSpPr>
        <p:spPr>
          <a:xfrm>
            <a:off x="5086956" y="3960572"/>
            <a:ext cx="832224" cy="815294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rgbClr val="4D7F89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稻壳儿_答辩小姐姐作品_7"/>
          <p:cNvSpPr/>
          <p:nvPr/>
        </p:nvSpPr>
        <p:spPr>
          <a:xfrm rot="18900000" flipH="1" flipV="1">
            <a:off x="6817239" y="3414838"/>
            <a:ext cx="662853" cy="65488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稻壳儿_答辩小姐姐作品_8"/>
          <p:cNvSpPr/>
          <p:nvPr/>
        </p:nvSpPr>
        <p:spPr>
          <a:xfrm rot="2700000" flipH="1" flipV="1">
            <a:off x="5834765" y="4287828"/>
            <a:ext cx="649369" cy="66848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稻壳儿_答辩小姐姐作品_9"/>
          <p:cNvSpPr/>
          <p:nvPr/>
        </p:nvSpPr>
        <p:spPr>
          <a:xfrm rot="8100000" flipH="1" flipV="1">
            <a:off x="4856814" y="3393890"/>
            <a:ext cx="662853" cy="654881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A2633C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稻壳儿_答辩小姐姐作品_10"/>
          <p:cNvSpPr txBox="1"/>
          <p:nvPr/>
        </p:nvSpPr>
        <p:spPr>
          <a:xfrm>
            <a:off x="1270635" y="2085975"/>
            <a:ext cx="43078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找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的过程是辛苦的，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没错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稻壳儿_答辩小姐姐作品_18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心路历程（</a:t>
              </a:r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二）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" name="稻壳儿_答辩小姐姐作品_10"/>
          <p:cNvSpPr txBox="1"/>
          <p:nvPr/>
        </p:nvSpPr>
        <p:spPr>
          <a:xfrm>
            <a:off x="7484745" y="2487295"/>
            <a:ext cx="43078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，是兴奋的，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正解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稻壳儿_答辩小姐姐作品_10"/>
          <p:cNvSpPr txBox="1"/>
          <p:nvPr/>
        </p:nvSpPr>
        <p:spPr>
          <a:xfrm>
            <a:off x="7268845" y="4707255"/>
            <a:ext cx="43078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学会了，是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兴奋的，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正解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稻壳儿_答辩小姐姐作品_10"/>
          <p:cNvSpPr txBox="1"/>
          <p:nvPr/>
        </p:nvSpPr>
        <p:spPr>
          <a:xfrm>
            <a:off x="1621155" y="4411980"/>
            <a:ext cx="43078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学习的过程是辛苦的，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没错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稻壳儿_答辩小姐姐作品_2"/>
          <p:cNvSpPr>
            <a:spLocks noChangeAspect="1" noChangeArrowheads="1"/>
          </p:cNvSpPr>
          <p:nvPr/>
        </p:nvSpPr>
        <p:spPr bwMode="auto">
          <a:xfrm rot="2700000">
            <a:off x="5561746" y="4611921"/>
            <a:ext cx="1068508" cy="1070894"/>
          </a:xfrm>
          <a:prstGeom prst="rect">
            <a:avLst/>
          </a:prstGeom>
          <a:solidFill>
            <a:srgbClr val="4D7F89"/>
          </a:solidFill>
          <a:ln w="12700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稻壳儿_答辩小姐姐作品_3"/>
          <p:cNvSpPr>
            <a:spLocks noChangeAspect="1" noChangeArrowheads="1"/>
          </p:cNvSpPr>
          <p:nvPr/>
        </p:nvSpPr>
        <p:spPr bwMode="auto">
          <a:xfrm rot="2700000">
            <a:off x="5740400" y="1930114"/>
            <a:ext cx="711200" cy="712788"/>
          </a:xfrm>
          <a:prstGeom prst="rect">
            <a:avLst/>
          </a:prstGeom>
          <a:solidFill>
            <a:srgbClr val="4D7F89"/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稻壳儿_答辩小姐姐作品_4"/>
          <p:cNvGrpSpPr/>
          <p:nvPr/>
        </p:nvGrpSpPr>
        <p:grpSpPr bwMode="auto">
          <a:xfrm>
            <a:off x="5999581" y="2184160"/>
            <a:ext cx="146503" cy="87267"/>
            <a:chOff x="69134" y="105568"/>
            <a:chExt cx="200861" cy="119583"/>
          </a:xfrm>
          <a:solidFill>
            <a:srgbClr val="298D0C">
              <a:alpha val="40000"/>
            </a:srgbClr>
          </a:solidFill>
        </p:grpSpPr>
        <p:sp>
          <p:nvSpPr>
            <p:cNvPr id="26" name="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40" name="稻壳儿_答辩小姐姐作品_5"/>
          <p:cNvCxnSpPr/>
          <p:nvPr/>
        </p:nvCxnSpPr>
        <p:spPr>
          <a:xfrm>
            <a:off x="6092934" y="2789964"/>
            <a:ext cx="0" cy="1601011"/>
          </a:xfrm>
          <a:prstGeom prst="line">
            <a:avLst/>
          </a:prstGeom>
          <a:ln>
            <a:solidFill>
              <a:srgbClr val="A2633C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稻壳儿_答辩小姐姐作品_6"/>
          <p:cNvSpPr txBox="1"/>
          <p:nvPr/>
        </p:nvSpPr>
        <p:spPr>
          <a:xfrm>
            <a:off x="3106150" y="1783089"/>
            <a:ext cx="196088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原因分析小结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稻壳儿_答辩小姐姐作品_7"/>
          <p:cNvSpPr txBox="1"/>
          <p:nvPr/>
        </p:nvSpPr>
        <p:spPr>
          <a:xfrm>
            <a:off x="2596596" y="2243464"/>
            <a:ext cx="2470434" cy="3688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受教育程度，城市等级与通过率正比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测试难度与通过率成反比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受训持续时间长度，程序测试类型，测试形式（线上或线下），助教参与程度，是否残疾，性别等对通过率均有不等的影响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9" name="稻壳儿_答辩小姐姐作品_12"/>
          <p:cNvSpPr txBox="1"/>
          <p:nvPr/>
        </p:nvSpPr>
        <p:spPr>
          <a:xfrm>
            <a:off x="10151110" y="1783080"/>
            <a:ext cx="52832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建议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0" name="稻壳儿_答辩小姐姐作品_13"/>
          <p:cNvSpPr txBox="1"/>
          <p:nvPr/>
        </p:nvSpPr>
        <p:spPr>
          <a:xfrm>
            <a:off x="7401560" y="1872615"/>
            <a:ext cx="2126615" cy="3930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1.如果公司有足够大的影响力，认为提供的福利足以吸引到高端人才，不妨在招聘时提高招聘门槛。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2.受训时间长度117-121或者是134-136之间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3.程序类型：按需求选择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4.鼓励助教积极参与，积极帮助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稻壳儿_答辩小姐姐作品_14"/>
          <p:cNvSpPr>
            <a:spLocks noEditPoints="1" noChangeArrowheads="1"/>
          </p:cNvSpPr>
          <p:nvPr/>
        </p:nvSpPr>
        <p:spPr bwMode="auto">
          <a:xfrm>
            <a:off x="5955805" y="4830155"/>
            <a:ext cx="406129" cy="528625"/>
          </a:xfrm>
          <a:custGeom>
            <a:avLst/>
            <a:gdLst>
              <a:gd name="T0" fmla="*/ 346854 w 159"/>
              <a:gd name="T1" fmla="*/ 408289 h 207"/>
              <a:gd name="T2" fmla="*/ 196625 w 159"/>
              <a:gd name="T3" fmla="*/ 174350 h 207"/>
              <a:gd name="T4" fmla="*/ 203252 w 159"/>
              <a:gd name="T5" fmla="*/ 52967 h 207"/>
              <a:gd name="T6" fmla="*/ 92789 w 159"/>
              <a:gd name="T7" fmla="*/ 8828 h 207"/>
              <a:gd name="T8" fmla="*/ 154648 w 159"/>
              <a:gd name="T9" fmla="*/ 105934 h 207"/>
              <a:gd name="T10" fmla="*/ 81743 w 159"/>
              <a:gd name="T11" fmla="*/ 152281 h 207"/>
              <a:gd name="T12" fmla="*/ 22093 w 159"/>
              <a:gd name="T13" fmla="*/ 59588 h 207"/>
              <a:gd name="T14" fmla="*/ 22093 w 159"/>
              <a:gd name="T15" fmla="*/ 169936 h 207"/>
              <a:gd name="T16" fmla="*/ 136974 w 159"/>
              <a:gd name="T17" fmla="*/ 211869 h 207"/>
              <a:gd name="T18" fmla="*/ 287204 w 159"/>
              <a:gd name="T19" fmla="*/ 445807 h 207"/>
              <a:gd name="T20" fmla="*/ 315925 w 159"/>
              <a:gd name="T21" fmla="*/ 452428 h 207"/>
              <a:gd name="T22" fmla="*/ 340227 w 159"/>
              <a:gd name="T23" fmla="*/ 434772 h 207"/>
              <a:gd name="T24" fmla="*/ 346854 w 159"/>
              <a:gd name="T25" fmla="*/ 408289 h 207"/>
              <a:gd name="T26" fmla="*/ 318134 w 159"/>
              <a:gd name="T27" fmla="*/ 425944 h 207"/>
              <a:gd name="T28" fmla="*/ 296041 w 159"/>
              <a:gd name="T29" fmla="*/ 421531 h 207"/>
              <a:gd name="T30" fmla="*/ 302669 w 159"/>
              <a:gd name="T31" fmla="*/ 401668 h 207"/>
              <a:gd name="T32" fmla="*/ 322553 w 159"/>
              <a:gd name="T33" fmla="*/ 406082 h 207"/>
              <a:gd name="T34" fmla="*/ 318134 w 159"/>
              <a:gd name="T35" fmla="*/ 425944 h 20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207"/>
              <a:gd name="T56" fmla="*/ 159 w 159"/>
              <a:gd name="T57" fmla="*/ 207 h 20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207">
                <a:moveTo>
                  <a:pt x="157" y="185"/>
                </a:moveTo>
                <a:cubicBezTo>
                  <a:pt x="89" y="79"/>
                  <a:pt x="89" y="79"/>
                  <a:pt x="89" y="79"/>
                </a:cubicBezTo>
                <a:cubicBezTo>
                  <a:pt x="101" y="63"/>
                  <a:pt x="103" y="42"/>
                  <a:pt x="92" y="24"/>
                </a:cubicBezTo>
                <a:cubicBezTo>
                  <a:pt x="81" y="8"/>
                  <a:pt x="61" y="0"/>
                  <a:pt x="42" y="4"/>
                </a:cubicBezTo>
                <a:cubicBezTo>
                  <a:pt x="70" y="48"/>
                  <a:pt x="70" y="48"/>
                  <a:pt x="70" y="48"/>
                </a:cubicBezTo>
                <a:cubicBezTo>
                  <a:pt x="37" y="69"/>
                  <a:pt x="37" y="69"/>
                  <a:pt x="37" y="69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42"/>
                  <a:pt x="0" y="61"/>
                  <a:pt x="10" y="77"/>
                </a:cubicBezTo>
                <a:cubicBezTo>
                  <a:pt x="21" y="95"/>
                  <a:pt x="43" y="102"/>
                  <a:pt x="62" y="96"/>
                </a:cubicBezTo>
                <a:cubicBezTo>
                  <a:pt x="130" y="202"/>
                  <a:pt x="130" y="202"/>
                  <a:pt x="130" y="202"/>
                </a:cubicBezTo>
                <a:cubicBezTo>
                  <a:pt x="133" y="206"/>
                  <a:pt x="138" y="207"/>
                  <a:pt x="143" y="205"/>
                </a:cubicBezTo>
                <a:cubicBezTo>
                  <a:pt x="154" y="197"/>
                  <a:pt x="154" y="197"/>
                  <a:pt x="154" y="197"/>
                </a:cubicBezTo>
                <a:cubicBezTo>
                  <a:pt x="158" y="195"/>
                  <a:pt x="159" y="189"/>
                  <a:pt x="157" y="185"/>
                </a:cubicBezTo>
                <a:close/>
                <a:moveTo>
                  <a:pt x="144" y="193"/>
                </a:moveTo>
                <a:cubicBezTo>
                  <a:pt x="141" y="195"/>
                  <a:pt x="136" y="195"/>
                  <a:pt x="134" y="191"/>
                </a:cubicBezTo>
                <a:cubicBezTo>
                  <a:pt x="132" y="188"/>
                  <a:pt x="133" y="184"/>
                  <a:pt x="137" y="182"/>
                </a:cubicBezTo>
                <a:cubicBezTo>
                  <a:pt x="140" y="180"/>
                  <a:pt x="144" y="181"/>
                  <a:pt x="146" y="184"/>
                </a:cubicBezTo>
                <a:cubicBezTo>
                  <a:pt x="148" y="187"/>
                  <a:pt x="147" y="191"/>
                  <a:pt x="144" y="1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稻壳儿_答辩小姐姐作品_15"/>
          <p:cNvSpPr>
            <a:spLocks noEditPoints="1" noChangeArrowheads="1"/>
          </p:cNvSpPr>
          <p:nvPr/>
        </p:nvSpPr>
        <p:spPr bwMode="auto">
          <a:xfrm>
            <a:off x="5892077" y="5098251"/>
            <a:ext cx="267873" cy="263772"/>
          </a:xfrm>
          <a:custGeom>
            <a:avLst/>
            <a:gdLst>
              <a:gd name="T0" fmla="*/ 200799 w 105"/>
              <a:gd name="T1" fmla="*/ 57542 h 103"/>
              <a:gd name="T2" fmla="*/ 214038 w 105"/>
              <a:gd name="T3" fmla="*/ 44263 h 103"/>
              <a:gd name="T4" fmla="*/ 185353 w 105"/>
              <a:gd name="T5" fmla="*/ 15492 h 103"/>
              <a:gd name="T6" fmla="*/ 172113 w 105"/>
              <a:gd name="T7" fmla="*/ 28771 h 103"/>
              <a:gd name="T8" fmla="*/ 136808 w 105"/>
              <a:gd name="T9" fmla="*/ 15492 h 103"/>
              <a:gd name="T10" fmla="*/ 136808 w 105"/>
              <a:gd name="T11" fmla="*/ 0 h 103"/>
              <a:gd name="T12" fmla="*/ 94883 w 105"/>
              <a:gd name="T13" fmla="*/ 0 h 103"/>
              <a:gd name="T14" fmla="*/ 94883 w 105"/>
              <a:gd name="T15" fmla="*/ 15492 h 103"/>
              <a:gd name="T16" fmla="*/ 61784 w 105"/>
              <a:gd name="T17" fmla="*/ 28771 h 103"/>
              <a:gd name="T18" fmla="*/ 48545 w 105"/>
              <a:gd name="T19" fmla="*/ 15492 h 103"/>
              <a:gd name="T20" fmla="*/ 17653 w 105"/>
              <a:gd name="T21" fmla="*/ 44263 h 103"/>
              <a:gd name="T22" fmla="*/ 33099 w 105"/>
              <a:gd name="T23" fmla="*/ 59755 h 103"/>
              <a:gd name="T24" fmla="*/ 17653 w 105"/>
              <a:gd name="T25" fmla="*/ 92952 h 103"/>
              <a:gd name="T26" fmla="*/ 0 w 105"/>
              <a:gd name="T27" fmla="*/ 92952 h 103"/>
              <a:gd name="T28" fmla="*/ 0 w 105"/>
              <a:gd name="T29" fmla="*/ 135002 h 103"/>
              <a:gd name="T30" fmla="*/ 19859 w 105"/>
              <a:gd name="T31" fmla="*/ 135002 h 103"/>
              <a:gd name="T32" fmla="*/ 33099 w 105"/>
              <a:gd name="T33" fmla="*/ 168199 h 103"/>
              <a:gd name="T34" fmla="*/ 19859 w 105"/>
              <a:gd name="T35" fmla="*/ 181478 h 103"/>
              <a:gd name="T36" fmla="*/ 48545 w 105"/>
              <a:gd name="T37" fmla="*/ 210249 h 103"/>
              <a:gd name="T38" fmla="*/ 61784 w 105"/>
              <a:gd name="T39" fmla="*/ 196970 h 103"/>
              <a:gd name="T40" fmla="*/ 94883 w 105"/>
              <a:gd name="T41" fmla="*/ 210249 h 103"/>
              <a:gd name="T42" fmla="*/ 94883 w 105"/>
              <a:gd name="T43" fmla="*/ 227954 h 103"/>
              <a:gd name="T44" fmla="*/ 136808 w 105"/>
              <a:gd name="T45" fmla="*/ 227954 h 103"/>
              <a:gd name="T46" fmla="*/ 136808 w 105"/>
              <a:gd name="T47" fmla="*/ 210249 h 103"/>
              <a:gd name="T48" fmla="*/ 169907 w 105"/>
              <a:gd name="T49" fmla="*/ 196970 h 103"/>
              <a:gd name="T50" fmla="*/ 183146 w 105"/>
              <a:gd name="T51" fmla="*/ 210249 h 103"/>
              <a:gd name="T52" fmla="*/ 211832 w 105"/>
              <a:gd name="T53" fmla="*/ 181478 h 103"/>
              <a:gd name="T54" fmla="*/ 200799 w 105"/>
              <a:gd name="T55" fmla="*/ 168199 h 103"/>
              <a:gd name="T56" fmla="*/ 214038 w 105"/>
              <a:gd name="T57" fmla="*/ 135002 h 103"/>
              <a:gd name="T58" fmla="*/ 231691 w 105"/>
              <a:gd name="T59" fmla="*/ 135002 h 103"/>
              <a:gd name="T60" fmla="*/ 231691 w 105"/>
              <a:gd name="T61" fmla="*/ 92952 h 103"/>
              <a:gd name="T62" fmla="*/ 214038 w 105"/>
              <a:gd name="T63" fmla="*/ 92952 h 103"/>
              <a:gd name="T64" fmla="*/ 200799 w 105"/>
              <a:gd name="T65" fmla="*/ 57542 h 103"/>
              <a:gd name="T66" fmla="*/ 116949 w 105"/>
              <a:gd name="T67" fmla="*/ 183691 h 103"/>
              <a:gd name="T68" fmla="*/ 46338 w 105"/>
              <a:gd name="T69" fmla="*/ 112870 h 103"/>
              <a:gd name="T70" fmla="*/ 116949 w 105"/>
              <a:gd name="T71" fmla="*/ 42050 h 103"/>
              <a:gd name="T72" fmla="*/ 187559 w 105"/>
              <a:gd name="T73" fmla="*/ 112870 h 103"/>
              <a:gd name="T74" fmla="*/ 116949 w 105"/>
              <a:gd name="T75" fmla="*/ 183691 h 10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5"/>
              <a:gd name="T115" fmla="*/ 0 h 103"/>
              <a:gd name="T116" fmla="*/ 105 w 105"/>
              <a:gd name="T117" fmla="*/ 103 h 10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5" h="103">
                <a:moveTo>
                  <a:pt x="91" y="26"/>
                </a:moveTo>
                <a:cubicBezTo>
                  <a:pt x="97" y="20"/>
                  <a:pt x="97" y="20"/>
                  <a:pt x="97" y="20"/>
                </a:cubicBezTo>
                <a:cubicBezTo>
                  <a:pt x="84" y="7"/>
                  <a:pt x="84" y="7"/>
                  <a:pt x="84" y="7"/>
                </a:cubicBezTo>
                <a:cubicBezTo>
                  <a:pt x="78" y="13"/>
                  <a:pt x="78" y="13"/>
                  <a:pt x="78" y="13"/>
                </a:cubicBezTo>
                <a:cubicBezTo>
                  <a:pt x="73" y="10"/>
                  <a:pt x="67" y="8"/>
                  <a:pt x="62" y="7"/>
                </a:cubicBezTo>
                <a:cubicBezTo>
                  <a:pt x="62" y="0"/>
                  <a:pt x="62" y="0"/>
                  <a:pt x="6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7"/>
                  <a:pt x="43" y="7"/>
                  <a:pt x="43" y="7"/>
                </a:cubicBezTo>
                <a:cubicBezTo>
                  <a:pt x="38" y="8"/>
                  <a:pt x="33" y="10"/>
                  <a:pt x="28" y="13"/>
                </a:cubicBezTo>
                <a:cubicBezTo>
                  <a:pt x="22" y="7"/>
                  <a:pt x="22" y="7"/>
                  <a:pt x="22" y="7"/>
                </a:cubicBezTo>
                <a:cubicBezTo>
                  <a:pt x="8" y="20"/>
                  <a:pt x="8" y="20"/>
                  <a:pt x="8" y="20"/>
                </a:cubicBezTo>
                <a:cubicBezTo>
                  <a:pt x="15" y="27"/>
                  <a:pt x="15" y="27"/>
                  <a:pt x="15" y="27"/>
                </a:cubicBezTo>
                <a:cubicBezTo>
                  <a:pt x="12" y="31"/>
                  <a:pt x="10" y="36"/>
                  <a:pt x="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61"/>
                  <a:pt x="0" y="61"/>
                  <a:pt x="0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10" y="66"/>
                  <a:pt x="12" y="71"/>
                  <a:pt x="15" y="76"/>
                </a:cubicBezTo>
                <a:cubicBezTo>
                  <a:pt x="9" y="82"/>
                  <a:pt x="9" y="82"/>
                  <a:pt x="9" y="82"/>
                </a:cubicBezTo>
                <a:cubicBezTo>
                  <a:pt x="22" y="95"/>
                  <a:pt x="22" y="95"/>
                  <a:pt x="22" y="95"/>
                </a:cubicBezTo>
                <a:cubicBezTo>
                  <a:pt x="28" y="89"/>
                  <a:pt x="28" y="89"/>
                  <a:pt x="28" y="89"/>
                </a:cubicBezTo>
                <a:cubicBezTo>
                  <a:pt x="33" y="92"/>
                  <a:pt x="38" y="94"/>
                  <a:pt x="43" y="95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2" y="95"/>
                  <a:pt x="62" y="95"/>
                  <a:pt x="62" y="95"/>
                </a:cubicBezTo>
                <a:cubicBezTo>
                  <a:pt x="67" y="94"/>
                  <a:pt x="73" y="92"/>
                  <a:pt x="77" y="89"/>
                </a:cubicBezTo>
                <a:cubicBezTo>
                  <a:pt x="83" y="95"/>
                  <a:pt x="83" y="95"/>
                  <a:pt x="83" y="95"/>
                </a:cubicBezTo>
                <a:cubicBezTo>
                  <a:pt x="96" y="82"/>
                  <a:pt x="96" y="82"/>
                  <a:pt x="96" y="82"/>
                </a:cubicBezTo>
                <a:cubicBezTo>
                  <a:pt x="91" y="76"/>
                  <a:pt x="91" y="76"/>
                  <a:pt x="91" y="76"/>
                </a:cubicBezTo>
                <a:cubicBezTo>
                  <a:pt x="94" y="71"/>
                  <a:pt x="96" y="66"/>
                  <a:pt x="97" y="61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7" y="42"/>
                  <a:pt x="97" y="42"/>
                  <a:pt x="97" y="42"/>
                </a:cubicBezTo>
                <a:cubicBezTo>
                  <a:pt x="96" y="36"/>
                  <a:pt x="94" y="31"/>
                  <a:pt x="91" y="26"/>
                </a:cubicBezTo>
                <a:close/>
                <a:moveTo>
                  <a:pt x="53" y="83"/>
                </a:moveTo>
                <a:cubicBezTo>
                  <a:pt x="35" y="83"/>
                  <a:pt x="21" y="69"/>
                  <a:pt x="21" y="51"/>
                </a:cubicBezTo>
                <a:cubicBezTo>
                  <a:pt x="21" y="33"/>
                  <a:pt x="35" y="19"/>
                  <a:pt x="53" y="19"/>
                </a:cubicBezTo>
                <a:cubicBezTo>
                  <a:pt x="71" y="19"/>
                  <a:pt x="85" y="33"/>
                  <a:pt x="85" y="51"/>
                </a:cubicBezTo>
                <a:cubicBezTo>
                  <a:pt x="85" y="69"/>
                  <a:pt x="71" y="83"/>
                  <a:pt x="53" y="8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稻壳儿_答辩小姐姐作品_16"/>
          <p:cNvSpPr>
            <a:spLocks noChangeArrowheads="1"/>
          </p:cNvSpPr>
          <p:nvPr/>
        </p:nvSpPr>
        <p:spPr bwMode="auto">
          <a:xfrm>
            <a:off x="6004410" y="5208516"/>
            <a:ext cx="43206" cy="43242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稻壳儿_答辩小姐姐作品_17"/>
          <p:cNvSpPr>
            <a:spLocks noChangeShapeType="1"/>
          </p:cNvSpPr>
          <p:nvPr/>
        </p:nvSpPr>
        <p:spPr bwMode="auto">
          <a:xfrm>
            <a:off x="6369543" y="2040539"/>
            <a:ext cx="0" cy="0"/>
          </a:xfrm>
          <a:prstGeom prst="line">
            <a:avLst/>
          </a:prstGeom>
          <a:noFill/>
          <a:ln w="15875">
            <a:solidFill>
              <a:srgbClr val="449FDB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稻壳儿_答辩小姐姐作品_18"/>
          <p:cNvSpPr>
            <a:spLocks noEditPoints="1"/>
          </p:cNvSpPr>
          <p:nvPr/>
        </p:nvSpPr>
        <p:spPr bwMode="auto">
          <a:xfrm>
            <a:off x="5863834" y="2070589"/>
            <a:ext cx="460666" cy="417970"/>
          </a:xfrm>
          <a:custGeom>
            <a:avLst/>
            <a:gdLst>
              <a:gd name="T0" fmla="*/ 6361 w 286"/>
              <a:gd name="T1" fmla="*/ 6174 h 259"/>
              <a:gd name="T2" fmla="*/ 6205 w 286"/>
              <a:gd name="T3" fmla="*/ 5702 h 259"/>
              <a:gd name="T4" fmla="*/ 6795 w 286"/>
              <a:gd name="T5" fmla="*/ 4579 h 259"/>
              <a:gd name="T6" fmla="*/ 6958 w 286"/>
              <a:gd name="T7" fmla="*/ 3641 h 259"/>
              <a:gd name="T8" fmla="*/ 5549 w 286"/>
              <a:gd name="T9" fmla="*/ 1687 h 259"/>
              <a:gd name="T10" fmla="*/ 4128 w 286"/>
              <a:gd name="T11" fmla="*/ 3641 h 259"/>
              <a:gd name="T12" fmla="*/ 4312 w 286"/>
              <a:gd name="T13" fmla="*/ 4579 h 259"/>
              <a:gd name="T14" fmla="*/ 4902 w 286"/>
              <a:gd name="T15" fmla="*/ 5702 h 259"/>
              <a:gd name="T16" fmla="*/ 4718 w 286"/>
              <a:gd name="T17" fmla="*/ 6174 h 259"/>
              <a:gd name="T18" fmla="*/ 2233 w 286"/>
              <a:gd name="T19" fmla="*/ 8074 h 259"/>
              <a:gd name="T20" fmla="*/ 8874 w 286"/>
              <a:gd name="T21" fmla="*/ 8074 h 259"/>
              <a:gd name="T22" fmla="*/ 6361 w 286"/>
              <a:gd name="T23" fmla="*/ 6174 h 259"/>
              <a:gd name="T24" fmla="*/ 2986 w 286"/>
              <a:gd name="T25" fmla="*/ 6333 h 259"/>
              <a:gd name="T26" fmla="*/ 4222 w 286"/>
              <a:gd name="T27" fmla="*/ 5740 h 259"/>
              <a:gd name="T28" fmla="*/ 3809 w 286"/>
              <a:gd name="T29" fmla="*/ 4957 h 259"/>
              <a:gd name="T30" fmla="*/ 3510 w 286"/>
              <a:gd name="T31" fmla="*/ 4482 h 259"/>
              <a:gd name="T32" fmla="*/ 3443 w 286"/>
              <a:gd name="T33" fmla="*/ 3892 h 259"/>
              <a:gd name="T34" fmla="*/ 3564 w 286"/>
              <a:gd name="T35" fmla="*/ 3495 h 259"/>
              <a:gd name="T36" fmla="*/ 3993 w 286"/>
              <a:gd name="T37" fmla="*/ 1713 h 259"/>
              <a:gd name="T38" fmla="*/ 4775 w 286"/>
              <a:gd name="T39" fmla="*/ 1250 h 259"/>
              <a:gd name="T40" fmla="*/ 3325 w 286"/>
              <a:gd name="T41" fmla="*/ 0 h 259"/>
              <a:gd name="T42" fmla="*/ 1921 w 286"/>
              <a:gd name="T43" fmla="*/ 1994 h 259"/>
              <a:gd name="T44" fmla="*/ 2077 w 286"/>
              <a:gd name="T45" fmla="*/ 2904 h 259"/>
              <a:gd name="T46" fmla="*/ 2669 w 286"/>
              <a:gd name="T47" fmla="*/ 4026 h 259"/>
              <a:gd name="T48" fmla="*/ 2511 w 286"/>
              <a:gd name="T49" fmla="*/ 4482 h 259"/>
              <a:gd name="T50" fmla="*/ 0 w 286"/>
              <a:gd name="T51" fmla="*/ 6387 h 259"/>
              <a:gd name="T52" fmla="*/ 2851 w 286"/>
              <a:gd name="T53" fmla="*/ 6387 h 259"/>
              <a:gd name="T54" fmla="*/ 2986 w 286"/>
              <a:gd name="T55" fmla="*/ 6333 h 25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6" h="259">
                <a:moveTo>
                  <a:pt x="205" y="198"/>
                </a:moveTo>
                <a:cubicBezTo>
                  <a:pt x="200" y="197"/>
                  <a:pt x="200" y="183"/>
                  <a:pt x="200" y="183"/>
                </a:cubicBezTo>
                <a:cubicBezTo>
                  <a:pt x="200" y="183"/>
                  <a:pt x="215" y="167"/>
                  <a:pt x="219" y="147"/>
                </a:cubicBezTo>
                <a:cubicBezTo>
                  <a:pt x="228" y="147"/>
                  <a:pt x="234" y="125"/>
                  <a:pt x="224" y="117"/>
                </a:cubicBezTo>
                <a:cubicBezTo>
                  <a:pt x="225" y="109"/>
                  <a:pt x="236" y="54"/>
                  <a:pt x="179" y="54"/>
                </a:cubicBezTo>
                <a:cubicBezTo>
                  <a:pt x="121" y="54"/>
                  <a:pt x="133" y="109"/>
                  <a:pt x="133" y="117"/>
                </a:cubicBezTo>
                <a:cubicBezTo>
                  <a:pt x="124" y="125"/>
                  <a:pt x="130" y="147"/>
                  <a:pt x="139" y="147"/>
                </a:cubicBezTo>
                <a:cubicBezTo>
                  <a:pt x="142" y="167"/>
                  <a:pt x="158" y="183"/>
                  <a:pt x="158" y="183"/>
                </a:cubicBezTo>
                <a:cubicBezTo>
                  <a:pt x="158" y="183"/>
                  <a:pt x="158" y="197"/>
                  <a:pt x="152" y="198"/>
                </a:cubicBezTo>
                <a:cubicBezTo>
                  <a:pt x="135" y="201"/>
                  <a:pt x="72" y="228"/>
                  <a:pt x="72" y="259"/>
                </a:cubicBezTo>
                <a:cubicBezTo>
                  <a:pt x="286" y="259"/>
                  <a:pt x="286" y="259"/>
                  <a:pt x="286" y="259"/>
                </a:cubicBezTo>
                <a:cubicBezTo>
                  <a:pt x="286" y="228"/>
                  <a:pt x="222" y="201"/>
                  <a:pt x="205" y="198"/>
                </a:cubicBezTo>
                <a:close/>
                <a:moveTo>
                  <a:pt x="96" y="203"/>
                </a:moveTo>
                <a:cubicBezTo>
                  <a:pt x="108" y="195"/>
                  <a:pt x="123" y="188"/>
                  <a:pt x="136" y="184"/>
                </a:cubicBezTo>
                <a:cubicBezTo>
                  <a:pt x="131" y="178"/>
                  <a:pt x="126" y="169"/>
                  <a:pt x="123" y="159"/>
                </a:cubicBezTo>
                <a:cubicBezTo>
                  <a:pt x="119" y="156"/>
                  <a:pt x="115" y="151"/>
                  <a:pt x="113" y="144"/>
                </a:cubicBezTo>
                <a:cubicBezTo>
                  <a:pt x="111" y="138"/>
                  <a:pt x="110" y="131"/>
                  <a:pt x="111" y="125"/>
                </a:cubicBezTo>
                <a:cubicBezTo>
                  <a:pt x="111" y="120"/>
                  <a:pt x="113" y="116"/>
                  <a:pt x="115" y="112"/>
                </a:cubicBezTo>
                <a:cubicBezTo>
                  <a:pt x="113" y="99"/>
                  <a:pt x="113" y="74"/>
                  <a:pt x="129" y="55"/>
                </a:cubicBezTo>
                <a:cubicBezTo>
                  <a:pt x="136" y="48"/>
                  <a:pt x="144" y="43"/>
                  <a:pt x="154" y="40"/>
                </a:cubicBezTo>
                <a:cubicBezTo>
                  <a:pt x="152" y="22"/>
                  <a:pt x="143" y="0"/>
                  <a:pt x="107" y="0"/>
                </a:cubicBezTo>
                <a:cubicBezTo>
                  <a:pt x="50" y="0"/>
                  <a:pt x="61" y="56"/>
                  <a:pt x="62" y="64"/>
                </a:cubicBezTo>
                <a:cubicBezTo>
                  <a:pt x="52" y="71"/>
                  <a:pt x="58" y="93"/>
                  <a:pt x="67" y="93"/>
                </a:cubicBezTo>
                <a:cubicBezTo>
                  <a:pt x="71" y="114"/>
                  <a:pt x="86" y="129"/>
                  <a:pt x="86" y="129"/>
                </a:cubicBezTo>
                <a:cubicBezTo>
                  <a:pt x="86" y="129"/>
                  <a:pt x="86" y="143"/>
                  <a:pt x="81" y="144"/>
                </a:cubicBezTo>
                <a:cubicBezTo>
                  <a:pt x="64" y="147"/>
                  <a:pt x="0" y="175"/>
                  <a:pt x="0" y="205"/>
                </a:cubicBezTo>
                <a:cubicBezTo>
                  <a:pt x="92" y="205"/>
                  <a:pt x="92" y="205"/>
                  <a:pt x="92" y="205"/>
                </a:cubicBezTo>
                <a:cubicBezTo>
                  <a:pt x="93" y="205"/>
                  <a:pt x="95" y="204"/>
                  <a:pt x="96" y="2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9" name="稻壳儿_答辩小姐姐作品_19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解决实际问题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稻壳儿_答辩小姐姐作品_2"/>
          <p:cNvSpPr/>
          <p:nvPr/>
        </p:nvSpPr>
        <p:spPr>
          <a:xfrm>
            <a:off x="1025780" y="2024247"/>
            <a:ext cx="689872" cy="689872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稻壳儿_答辩小姐姐作品_3"/>
          <p:cNvSpPr/>
          <p:nvPr/>
        </p:nvSpPr>
        <p:spPr>
          <a:xfrm>
            <a:off x="1025780" y="4026844"/>
            <a:ext cx="689872" cy="689872"/>
          </a:xfrm>
          <a:prstGeom prst="ellipse">
            <a:avLst/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稻壳儿_答辩小姐姐作品_4"/>
          <p:cNvSpPr/>
          <p:nvPr/>
        </p:nvSpPr>
        <p:spPr>
          <a:xfrm>
            <a:off x="6774722" y="4026844"/>
            <a:ext cx="689872" cy="689872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稻壳儿_答辩小姐姐作品_5"/>
          <p:cNvSpPr/>
          <p:nvPr/>
        </p:nvSpPr>
        <p:spPr>
          <a:xfrm>
            <a:off x="6774722" y="2045080"/>
            <a:ext cx="689872" cy="689872"/>
          </a:xfrm>
          <a:prstGeom prst="ellipse">
            <a:avLst/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_答辩小姐姐作品_6"/>
          <p:cNvSpPr/>
          <p:nvPr/>
        </p:nvSpPr>
        <p:spPr>
          <a:xfrm>
            <a:off x="2103164" y="2456265"/>
            <a:ext cx="3525836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稻壳儿_答辩小姐姐作品_7"/>
          <p:cNvSpPr/>
          <p:nvPr/>
        </p:nvSpPr>
        <p:spPr>
          <a:xfrm>
            <a:off x="2103120" y="1953260"/>
            <a:ext cx="21291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稻壳儿_答辩小姐姐作品_8"/>
          <p:cNvSpPr/>
          <p:nvPr/>
        </p:nvSpPr>
        <p:spPr>
          <a:xfrm>
            <a:off x="2103120" y="4467860"/>
            <a:ext cx="4373880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用好提分三板斧：（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kaggle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是最好的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老师）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数据清洗和特征工程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模型参数调节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模型集成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稻壳儿_答辩小姐姐作品_9"/>
          <p:cNvSpPr/>
          <p:nvPr/>
        </p:nvSpPr>
        <p:spPr>
          <a:xfrm>
            <a:off x="2103120" y="1953260"/>
            <a:ext cx="21291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稻壳儿_答辩小姐姐作品_10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1" y="4147926"/>
            <a:ext cx="477030" cy="477030"/>
          </a:xfrm>
          <a:prstGeom prst="rect">
            <a:avLst/>
          </a:prstGeom>
        </p:spPr>
      </p:pic>
      <p:sp>
        <p:nvSpPr>
          <p:cNvPr id="21" name="稻壳儿_答辩小姐姐作品_11"/>
          <p:cNvSpPr/>
          <p:nvPr/>
        </p:nvSpPr>
        <p:spPr>
          <a:xfrm>
            <a:off x="7940363" y="2456265"/>
            <a:ext cx="3525836" cy="414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数据转化，数据可视化，集成学习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稻壳儿_答辩小姐姐作品_12"/>
          <p:cNvSpPr/>
          <p:nvPr/>
        </p:nvSpPr>
        <p:spPr>
          <a:xfrm>
            <a:off x="7940675" y="1953260"/>
            <a:ext cx="17500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技术方法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稻壳儿_答辩小姐姐作品_13"/>
          <p:cNvSpPr/>
          <p:nvPr/>
        </p:nvSpPr>
        <p:spPr>
          <a:xfrm>
            <a:off x="7940363" y="4467800"/>
            <a:ext cx="3525836" cy="1383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还需掌握的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技能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数据挖掘相关知识和理论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储备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工具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应用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逻辑能力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稻壳儿_答辩小姐姐作品_14"/>
          <p:cNvSpPr/>
          <p:nvPr/>
        </p:nvSpPr>
        <p:spPr>
          <a:xfrm>
            <a:off x="7940675" y="3964305"/>
            <a:ext cx="18338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未来规划（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二）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6" name="稻壳儿_答辩小姐姐作品_15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1" y="2117770"/>
            <a:ext cx="477030" cy="477030"/>
          </a:xfrm>
          <a:prstGeom prst="rect">
            <a:avLst/>
          </a:prstGeom>
        </p:spPr>
      </p:pic>
      <p:pic>
        <p:nvPicPr>
          <p:cNvPr id="27" name="稻壳儿_答辩小姐姐作品_16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43" y="2130668"/>
            <a:ext cx="477030" cy="477030"/>
          </a:xfrm>
          <a:prstGeom prst="rect">
            <a:avLst/>
          </a:prstGeom>
        </p:spPr>
      </p:pic>
      <p:pic>
        <p:nvPicPr>
          <p:cNvPr id="28" name="稻壳儿_答辩小姐姐作品_17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94" y="4147926"/>
            <a:ext cx="477030" cy="477030"/>
          </a:xfrm>
          <a:prstGeom prst="rect">
            <a:avLst/>
          </a:prstGeom>
        </p:spPr>
      </p:pic>
      <p:grpSp>
        <p:nvGrpSpPr>
          <p:cNvPr id="9" name="稻壳儿_答辩小姐姐作品_18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总结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稻壳儿_答辩小姐姐作品_9"/>
          <p:cNvSpPr/>
          <p:nvPr/>
        </p:nvSpPr>
        <p:spPr>
          <a:xfrm>
            <a:off x="2230120" y="4091305"/>
            <a:ext cx="21291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未来规划（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稻壳儿_答辩小姐姐作品_9"/>
          <p:cNvSpPr/>
          <p:nvPr/>
        </p:nvSpPr>
        <p:spPr>
          <a:xfrm>
            <a:off x="2230120" y="1953260"/>
            <a:ext cx="11163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 defTabSz="4572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缺陷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稻壳儿_答辩小姐姐作品_8"/>
          <p:cNvSpPr/>
          <p:nvPr/>
        </p:nvSpPr>
        <p:spPr>
          <a:xfrm>
            <a:off x="2195830" y="2413635"/>
            <a:ext cx="4373880" cy="1060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探索篇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特征工程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编程能力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10256" r="8955" b="7487"/>
          <a:stretch>
            <a:fillRect/>
          </a:stretch>
        </p:blipFill>
        <p:spPr>
          <a:xfrm rot="5400000" flipV="1">
            <a:off x="2667003" y="-2667001"/>
            <a:ext cx="6858000" cy="12192001"/>
          </a:xfrm>
          <a:prstGeom prst="rect">
            <a:avLst/>
          </a:prstGeom>
        </p:spPr>
      </p:pic>
      <p:sp>
        <p:nvSpPr>
          <p:cNvPr id="6" name="稻壳儿_答辩小姐姐作品_2"/>
          <p:cNvSpPr txBox="1"/>
          <p:nvPr/>
        </p:nvSpPr>
        <p:spPr>
          <a:xfrm>
            <a:off x="2193667" y="1594658"/>
            <a:ext cx="780466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cs typeface="+mn-ea"/>
                <a:sym typeface="+mn-lt"/>
              </a:rPr>
              <a:t>谢谢观看</a:t>
            </a:r>
            <a:r>
              <a:rPr lang="zh-CN" altLang="en-US" sz="7200" dirty="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cs typeface="+mn-ea"/>
                <a:sym typeface="+mn-lt"/>
              </a:rPr>
              <a:t>啦</a:t>
            </a:r>
            <a:endParaRPr lang="zh-CN" altLang="en-US" sz="7200" dirty="0">
              <a:gradFill>
                <a:gsLst>
                  <a:gs pos="0">
                    <a:srgbClr val="4D7F89"/>
                  </a:gs>
                  <a:gs pos="100000">
                    <a:srgbClr val="A2633C"/>
                  </a:gs>
                </a:gsLst>
                <a:lin ang="0" scaled="0"/>
              </a:gradFill>
              <a:cs typeface="+mn-ea"/>
              <a:sym typeface="+mn-lt"/>
            </a:endParaRPr>
          </a:p>
        </p:txBody>
      </p:sp>
      <p:sp>
        <p:nvSpPr>
          <p:cNvPr id="7" name="稻壳儿_答辩小姐姐作品_3"/>
          <p:cNvSpPr txBox="1"/>
          <p:nvPr/>
        </p:nvSpPr>
        <p:spPr>
          <a:xfrm>
            <a:off x="1906229" y="3225272"/>
            <a:ext cx="837954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Thanks for watching</a:t>
            </a:r>
            <a:r>
              <a:rPr lang="en-US" altLang="zh-CN" dirty="0">
                <a:cs typeface="+mn-ea"/>
                <a:sym typeface="+mn-lt"/>
              </a:rPr>
              <a:t>.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8" name="稻壳儿_答辩小姐姐作品_4"/>
          <p:cNvSpPr txBox="1"/>
          <p:nvPr/>
        </p:nvSpPr>
        <p:spPr>
          <a:xfrm>
            <a:off x="4989163" y="4417663"/>
            <a:ext cx="2061275" cy="368300"/>
          </a:xfrm>
          <a:prstGeom prst="rect">
            <a:avLst/>
          </a:prstGeom>
          <a:gradFill>
            <a:gsLst>
              <a:gs pos="0">
                <a:srgbClr val="4D7F89"/>
              </a:gs>
              <a:gs pos="100000">
                <a:srgbClr val="A2633C"/>
              </a:gs>
            </a:gsLst>
            <a:lin ang="36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聂芳琪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647458" y="1520853"/>
            <a:ext cx="68970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前期准备工作</a:t>
            </a:r>
            <a:endParaRPr lang="zh-CN" altLang="en-US" sz="7200" spc="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 flipH="1">
            <a:off x="2459419" y="2960570"/>
            <a:ext cx="7273163" cy="70675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查阅资料，站在巨人地</a:t>
            </a: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肩膀上</a:t>
            </a:r>
            <a:endParaRPr lang="zh-CN" altLang="en-US" sz="1600" b="0" i="0" dirty="0">
              <a:solidFill>
                <a:srgbClr val="242343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稻壳儿_答辩小姐姐作品_2"/>
          <p:cNvSpPr/>
          <p:nvPr/>
        </p:nvSpPr>
        <p:spPr>
          <a:xfrm>
            <a:off x="1756410" y="1467485"/>
            <a:ext cx="55886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spc="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My Plan</a:t>
            </a:r>
            <a:endParaRPr lang="en-US" altLang="zh-CN" sz="4800" spc="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513283" y="4075462"/>
            <a:ext cx="917686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 flipH="1">
            <a:off x="2684586" y="3985126"/>
            <a:ext cx="180671" cy="1806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 flipH="1">
            <a:off x="2371056" y="3056648"/>
            <a:ext cx="800113" cy="80011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2371055" y="3055578"/>
            <a:ext cx="800114" cy="80225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4.10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 flipH="1">
            <a:off x="4929316" y="3985126"/>
            <a:ext cx="180671" cy="180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 flipH="1">
            <a:off x="4619595" y="4366035"/>
            <a:ext cx="800113" cy="800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4619594" y="4364965"/>
            <a:ext cx="800114" cy="80225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4.11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 flipH="1">
            <a:off x="7122839" y="3985126"/>
            <a:ext cx="180671" cy="1806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9"/>
            </p:custDataLst>
          </p:nvPr>
        </p:nvSpPr>
        <p:spPr>
          <a:xfrm flipH="1">
            <a:off x="6801696" y="3056648"/>
            <a:ext cx="800113" cy="8001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6801695" y="3055578"/>
            <a:ext cx="800114" cy="80225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4.12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 flipH="1">
            <a:off x="9311345" y="3985126"/>
            <a:ext cx="180671" cy="1806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 flipH="1">
            <a:off x="8994009" y="4366035"/>
            <a:ext cx="800113" cy="8001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8994008" y="4364965"/>
            <a:ext cx="800114" cy="802252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4.13-16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6209728" y="4587894"/>
            <a:ext cx="2497067" cy="41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/>
          <a:lstStyle>
            <a:defPPr>
              <a:defRPr lang="zh-CN"/>
            </a:defPPr>
            <a:lvl1pPr algn="ctr">
              <a:defRPr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数据探索，可视化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数据预处理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1660277" y="4416444"/>
            <a:ext cx="2497067" cy="41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>
            <a:normAutofit fontScale="80000"/>
          </a:bodyPr>
          <a:lstStyle>
            <a:defPPr>
              <a:defRPr lang="zh-CN"/>
            </a:defPPr>
            <a:lvl1pPr algn="ctr">
              <a:defRPr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数据挖掘竞赛</a:t>
            </a:r>
            <a:r>
              <a:rPr lang="zh-CN" altLang="en-US" sz="20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了解</a:t>
            </a:r>
            <a:endParaRPr lang="zh-CN" altLang="en-US" sz="20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8193261" y="3320726"/>
            <a:ext cx="2497067" cy="41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/>
          <a:lstStyle>
            <a:defPPr>
              <a:defRPr lang="zh-CN"/>
            </a:defPPr>
            <a:lvl1pPr algn="ctr">
              <a:defRPr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特征选择构造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模型选择和优化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预测、总结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3910965" y="3241040"/>
            <a:ext cx="2594610" cy="65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/>
          <a:lstStyle>
            <a:defPPr>
              <a:defRPr lang="zh-CN"/>
            </a:defPPr>
            <a:lvl1pPr algn="ctr">
              <a:defRPr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赛题分析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600" b="1" spc="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寻找案例</a:t>
            </a:r>
            <a:endParaRPr lang="zh-CN" altLang="en-US" sz="1600" b="1" spc="3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稻壳儿_答辩小姐姐作品_1"/>
          <p:cNvSpPr/>
          <p:nvPr/>
        </p:nvSpPr>
        <p:spPr>
          <a:xfrm>
            <a:off x="313902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稻壳儿_答辩小姐姐作品_3"/>
          <p:cNvSpPr txBox="1"/>
          <p:nvPr/>
        </p:nvSpPr>
        <p:spPr>
          <a:xfrm>
            <a:off x="1205769" y="4567523"/>
            <a:ext cx="434330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链接：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https://www.kaggle.com/fangqinie/predicting-the-survival-of-titanic-high-score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稻壳儿_答辩小姐姐作品_5"/>
          <p:cNvSpPr txBox="1"/>
          <p:nvPr/>
        </p:nvSpPr>
        <p:spPr>
          <a:xfrm>
            <a:off x="6548024" y="4567523"/>
            <a:ext cx="4343302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链接：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https://zhuanlan.zhihu.com/p/31743196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									</a:t>
            </a: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当然陆续学习中还查阅了相当多的资料，这里不再列出。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稻壳儿_答辩小姐姐作品_6"/>
          <p:cNvSpPr/>
          <p:nvPr/>
        </p:nvSpPr>
        <p:spPr>
          <a:xfrm>
            <a:off x="1439545" y="1601470"/>
            <a:ext cx="3695700" cy="2343150"/>
          </a:xfrm>
          <a:prstGeom prst="roundRect">
            <a:avLst/>
          </a:prstGeom>
          <a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稻壳儿_答辩小姐姐作品_7"/>
          <p:cNvSpPr/>
          <p:nvPr/>
        </p:nvSpPr>
        <p:spPr>
          <a:xfrm>
            <a:off x="6957695" y="1601470"/>
            <a:ext cx="3695700" cy="2343150"/>
          </a:xfrm>
          <a:prstGeom prst="round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稻壳儿_答辩小姐姐作品_8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参考资料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稻壳儿_答辩小姐姐作品_2"/>
          <p:cNvSpPr/>
          <p:nvPr/>
        </p:nvSpPr>
        <p:spPr>
          <a:xfrm>
            <a:off x="2647458" y="1520853"/>
            <a:ext cx="68970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赛题分析工作</a:t>
            </a:r>
            <a:endParaRPr lang="zh-CN" altLang="en-US" sz="7200" spc="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稻壳儿_答辩小姐姐作品_3"/>
          <p:cNvSpPr/>
          <p:nvPr/>
        </p:nvSpPr>
        <p:spPr>
          <a:xfrm flipH="1">
            <a:off x="1722819" y="2941520"/>
            <a:ext cx="7273163" cy="70675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问题为导向，以解决问题</a:t>
            </a: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为最终目的</a:t>
            </a:r>
            <a:endParaRPr lang="zh-CN" altLang="en-US" sz="1600" b="0" i="0" dirty="0">
              <a:solidFill>
                <a:srgbClr val="242343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稻壳儿_答辩小姐姐作品_1"/>
          <p:cNvSpPr/>
          <p:nvPr/>
        </p:nvSpPr>
        <p:spPr>
          <a:xfrm>
            <a:off x="314537" y="350233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稻壳儿_答辩小姐姐作品_2"/>
          <p:cNvCxnSpPr/>
          <p:nvPr/>
        </p:nvCxnSpPr>
        <p:spPr>
          <a:xfrm>
            <a:off x="1726347" y="3533175"/>
            <a:ext cx="8153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稻壳儿_答辩小姐姐作品_3"/>
          <p:cNvSpPr/>
          <p:nvPr/>
        </p:nvSpPr>
        <p:spPr>
          <a:xfrm>
            <a:off x="1122877" y="2931680"/>
            <a:ext cx="1206939" cy="1206939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稻壳儿_答辩小姐姐作品_4"/>
          <p:cNvSpPr/>
          <p:nvPr/>
        </p:nvSpPr>
        <p:spPr>
          <a:xfrm>
            <a:off x="3781842" y="3371140"/>
            <a:ext cx="324070" cy="324070"/>
          </a:xfrm>
          <a:prstGeom prst="ellipse">
            <a:avLst/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稻壳儿_答辩小姐姐作品_5"/>
          <p:cNvSpPr/>
          <p:nvPr/>
        </p:nvSpPr>
        <p:spPr>
          <a:xfrm>
            <a:off x="6101709" y="3371140"/>
            <a:ext cx="324070" cy="324070"/>
          </a:xfrm>
          <a:prstGeom prst="ellipse">
            <a:avLst/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稻壳儿_答辩小姐姐作品_6"/>
          <p:cNvSpPr/>
          <p:nvPr/>
        </p:nvSpPr>
        <p:spPr>
          <a:xfrm>
            <a:off x="8097506" y="3371140"/>
            <a:ext cx="324070" cy="324070"/>
          </a:xfrm>
          <a:prstGeom prst="ellipse">
            <a:avLst/>
          </a:prstGeom>
          <a:solidFill>
            <a:srgbClr val="A26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稻壳儿_答辩小姐姐作品_7"/>
          <p:cNvSpPr/>
          <p:nvPr/>
        </p:nvSpPr>
        <p:spPr>
          <a:xfrm>
            <a:off x="3283156" y="2700359"/>
            <a:ext cx="1321442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目标客户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稻壳儿_答辩小姐姐作品_8"/>
          <p:cNvSpPr/>
          <p:nvPr/>
        </p:nvSpPr>
        <p:spPr>
          <a:xfrm flipH="1">
            <a:off x="3032748" y="3970818"/>
            <a:ext cx="1817383" cy="203009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跨国金融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公司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通过多种渠道向消费者提供多种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产品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其中离线渠道对公司销售额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共贡献很大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稻壳儿_答辩小姐姐作品_9"/>
          <p:cNvSpPr/>
          <p:nvPr/>
        </p:nvSpPr>
        <p:spPr>
          <a:xfrm>
            <a:off x="7592277" y="2697267"/>
            <a:ext cx="1321442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我的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工作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稻壳儿_答辩小姐姐作品_10"/>
          <p:cNvSpPr/>
          <p:nvPr/>
        </p:nvSpPr>
        <p:spPr>
          <a:xfrm flipH="1">
            <a:off x="7341869" y="3967726"/>
            <a:ext cx="1817383" cy="170688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预测此类测试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性能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找出最重要因素来提高受训者表现，使用户加强其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培训问题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稻壳儿_答辩小姐姐作品_11"/>
          <p:cNvSpPr/>
          <p:nvPr/>
        </p:nvSpPr>
        <p:spPr>
          <a:xfrm flipH="1">
            <a:off x="5314515" y="1575529"/>
            <a:ext cx="1817383" cy="170688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公司着重招聘并认证员工以建立大型代理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网络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稻壳儿_答辩小姐姐作品_12"/>
          <p:cNvSpPr/>
          <p:nvPr/>
        </p:nvSpPr>
        <p:spPr>
          <a:xfrm>
            <a:off x="5603023" y="4220249"/>
            <a:ext cx="1321442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客户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稻壳儿_答辩小姐姐作品_13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170" y="3129999"/>
            <a:ext cx="806352" cy="806352"/>
          </a:xfrm>
          <a:prstGeom prst="rect">
            <a:avLst/>
          </a:prstGeom>
        </p:spPr>
      </p:pic>
      <p:sp>
        <p:nvSpPr>
          <p:cNvPr id="28" name="稻壳儿_答辩小姐姐作品_14"/>
          <p:cNvSpPr/>
          <p:nvPr/>
        </p:nvSpPr>
        <p:spPr>
          <a:xfrm>
            <a:off x="9862184" y="2929705"/>
            <a:ext cx="1206939" cy="1206939"/>
          </a:xfrm>
          <a:prstGeom prst="ellipse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9" name="稻壳儿_答辩小姐姐作品_15" descr="调色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62477" y="3128024"/>
            <a:ext cx="806352" cy="806352"/>
          </a:xfrm>
          <a:prstGeom prst="rect">
            <a:avLst/>
          </a:prstGeom>
        </p:spPr>
      </p:pic>
      <p:grpSp>
        <p:nvGrpSpPr>
          <p:cNvPr id="30" name="稻壳儿_答辩小姐姐作品_16"/>
          <p:cNvGrpSpPr/>
          <p:nvPr/>
        </p:nvGrpSpPr>
        <p:grpSpPr>
          <a:xfrm>
            <a:off x="4058860" y="628185"/>
            <a:ext cx="4074281" cy="460375"/>
            <a:chOff x="3866082" y="713910"/>
            <a:chExt cx="4074281" cy="460375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4555341" y="713910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问题导向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稻壳儿_答辩小姐姐作品_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46244" r="8955" b="7486"/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稻壳儿_答辩小姐姐作品_3"/>
          <p:cNvSpPr/>
          <p:nvPr/>
        </p:nvSpPr>
        <p:spPr>
          <a:xfrm flipH="1">
            <a:off x="2459419" y="2960570"/>
            <a:ext cx="7273163" cy="70675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数据探索和特征</a:t>
            </a:r>
            <a:r>
              <a:rPr lang="zh-CN" altLang="en-US" sz="1600" b="0" i="0" dirty="0">
                <a:solidFill>
                  <a:srgbClr val="242343"/>
                </a:solidFill>
                <a:effectLst/>
                <a:cs typeface="+mn-ea"/>
                <a:sym typeface="+mn-lt"/>
              </a:rPr>
              <a:t>工程</a:t>
            </a:r>
            <a:endParaRPr lang="zh-CN" altLang="en-US" sz="1600" b="0" i="0" dirty="0">
              <a:solidFill>
                <a:srgbClr val="242343"/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稻壳儿_答辩小姐姐作品_4"/>
          <p:cNvSpPr txBox="1"/>
          <p:nvPr/>
        </p:nvSpPr>
        <p:spPr>
          <a:xfrm>
            <a:off x="1153992" y="320524"/>
            <a:ext cx="149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spc="800">
                <a:gradFill>
                  <a:gsLst>
                    <a:gs pos="0">
                      <a:srgbClr val="4D7F89"/>
                    </a:gs>
                    <a:gs pos="100000">
                      <a:srgbClr val="A2633C"/>
                    </a:gs>
                  </a:gsLst>
                  <a:lin ang="0" scaled="0"/>
                </a:gradFill>
                <a:latin typeface="杨任东竹石体-Regular" panose="02000000000000000000" pitchFamily="2" charset="-122"/>
                <a:ea typeface="杨任东竹石体-Regular" panose="02000000000000000000" pitchFamily="2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8000" dirty="0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8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稻壳儿_答辩小姐姐作品_2"/>
          <p:cNvSpPr/>
          <p:nvPr/>
        </p:nvSpPr>
        <p:spPr>
          <a:xfrm>
            <a:off x="2647458" y="1520853"/>
            <a:ext cx="68970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spc="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第一阶段</a:t>
            </a:r>
            <a:endParaRPr lang="zh-CN" altLang="en-US" sz="7200" spc="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稻壳儿_答辩小姐姐作品_1"/>
          <p:cNvSpPr/>
          <p:nvPr/>
        </p:nvSpPr>
        <p:spPr>
          <a:xfrm>
            <a:off x="313267" y="304800"/>
            <a:ext cx="11565466" cy="624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稻壳儿_答辩小姐姐作品_2"/>
          <p:cNvSpPr/>
          <p:nvPr/>
        </p:nvSpPr>
        <p:spPr>
          <a:xfrm>
            <a:off x="1733818" y="2275768"/>
            <a:ext cx="870489" cy="863600"/>
          </a:xfrm>
          <a:prstGeom prst="roundRect">
            <a:avLst/>
          </a:prstGeom>
          <a:noFill/>
          <a:ln w="25400">
            <a:solidFill>
              <a:srgbClr val="A2633C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稻壳儿_答辩小姐姐作品_3"/>
          <p:cNvSpPr/>
          <p:nvPr/>
        </p:nvSpPr>
        <p:spPr>
          <a:xfrm>
            <a:off x="1733818" y="3781135"/>
            <a:ext cx="870489" cy="863600"/>
          </a:xfrm>
          <a:prstGeom prst="roundRect">
            <a:avLst/>
          </a:prstGeom>
          <a:solidFill>
            <a:srgbClr val="4D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" name="稻壳儿_答辩小姐姐作品_5"/>
          <p:cNvGrpSpPr/>
          <p:nvPr/>
        </p:nvGrpSpPr>
        <p:grpSpPr>
          <a:xfrm>
            <a:off x="3109714" y="2283342"/>
            <a:ext cx="7805690" cy="871220"/>
            <a:chOff x="2508704" y="4211187"/>
            <a:chExt cx="7805690" cy="871220"/>
          </a:xfrm>
        </p:grpSpPr>
        <p:sp>
          <p:nvSpPr>
            <p:cNvPr id="18" name="文本框 27"/>
            <p:cNvSpPr txBox="1"/>
            <p:nvPr/>
          </p:nvSpPr>
          <p:spPr>
            <a:xfrm>
              <a:off x="2508704" y="4211187"/>
              <a:ext cx="196088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导入数据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文本框 28"/>
            <p:cNvSpPr txBox="1"/>
            <p:nvPr/>
          </p:nvSpPr>
          <p:spPr>
            <a:xfrm>
              <a:off x="2508704" y="4671562"/>
              <a:ext cx="7805690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读取并复制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数据集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1" name="稻壳儿_答辩小姐姐作品_6"/>
          <p:cNvGrpSpPr/>
          <p:nvPr/>
        </p:nvGrpSpPr>
        <p:grpSpPr>
          <a:xfrm>
            <a:off x="3109714" y="3795277"/>
            <a:ext cx="7691318" cy="874395"/>
            <a:chOff x="2508704" y="4211187"/>
            <a:chExt cx="7691318" cy="874395"/>
          </a:xfrm>
        </p:grpSpPr>
        <p:sp>
          <p:nvSpPr>
            <p:cNvPr id="22" name="文本框 27"/>
            <p:cNvSpPr txBox="1"/>
            <p:nvPr/>
          </p:nvSpPr>
          <p:spPr>
            <a:xfrm>
              <a:off x="2508704" y="4211187"/>
              <a:ext cx="196088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认识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2508704" y="4674737"/>
              <a:ext cx="7691318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数据整体认知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数据质量分析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数据统计量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分析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27" name="稻壳儿_答辩小姐姐作品_8"/>
          <p:cNvCxnSpPr/>
          <p:nvPr/>
        </p:nvCxnSpPr>
        <p:spPr>
          <a:xfrm>
            <a:off x="822960" y="5773348"/>
            <a:ext cx="10715625" cy="0"/>
          </a:xfrm>
          <a:prstGeom prst="line">
            <a:avLst/>
          </a:prstGeom>
          <a:ln>
            <a:solidFill>
              <a:srgbClr val="A2633C">
                <a:alpha val="7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稻壳儿_答辩小姐姐作品_9"/>
          <p:cNvGrpSpPr/>
          <p:nvPr/>
        </p:nvGrpSpPr>
        <p:grpSpPr>
          <a:xfrm>
            <a:off x="4058860" y="713275"/>
            <a:ext cx="4074281" cy="460375"/>
            <a:chOff x="3866082" y="713275"/>
            <a:chExt cx="4074281" cy="460375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4554706" y="713275"/>
              <a:ext cx="2697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2400" spc="3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数据探索</a:t>
              </a:r>
              <a:endParaRPr lang="zh-CN" altLang="en-US" sz="2400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i"/>
  <p:tag name="KSO_WM_UNIT_INDEX" val="1_1"/>
  <p:tag name="KSO_WM_UNIT_LAYERLEVEL" val="1_1"/>
  <p:tag name="KSO_WM_DIAGRAM_GROUP_CODE" val="m1-1"/>
  <p:tag name="KSO_WM_UNIT_ID" val="diagram20170889_3*m_i*1_1"/>
  <p:tag name="KSO_WM_UNIT_HIGHLIGHT" val="0"/>
  <p:tag name="KSO_WM_UNIT_COMPATIBLE" val="0"/>
  <p:tag name="KSO_WM_UNIT_DIAGRAM_ISNUMVISUAL" val="0"/>
  <p:tag name="KSO_WM_UNIT_DIAGRAM_ISREFERUNIT" val="0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3_3"/>
  <p:tag name="KSO_WM_UNIT_ID" val="diagram20170889_3*m_h_i*1_3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EMPLATE_INDEX" val="20187904"/>
  <p:tag name="KSO_WM_TAG_VERSION" val="1.0"/>
  <p:tag name="KSO_WM_SLIDE_INDEX" val="4"/>
  <p:tag name="KSO_WM_SLIDE_ITEM_CNT" val="4"/>
  <p:tag name="KSO_WM_SLIDE_LAYOUT" val="f_l"/>
  <p:tag name="KSO_WM_SLIDE_LAYOUT_CNT" val="1_1"/>
  <p:tag name="KSO_WM_SLIDE_TYPE" val="text"/>
  <p:tag name="KSO_WM_SLIDE_SUBTYPE" val="diag"/>
  <p:tag name="KSO_WM_BEAUTIFY_FLAG" val="#wm#"/>
  <p:tag name="KSO_WM_SLIDE_POSITION" val="293.402*221.376"/>
  <p:tag name="KSO_WM_SLIDE_SIZE" val="653.877*261.432"/>
  <p:tag name="KSO_WM_TEMPLATE_CATEGORY" val="diagram"/>
  <p:tag name="KSO_WM_SLIDE_ID" val="diagram20187904_4"/>
  <p:tag name="KSO_WM_DIAGRAM_GROUP_CODE" val="l1-1"/>
  <p:tag name="KSO_WM_SLIDE_DIAGTYPE" val="l"/>
</p:tagLst>
</file>

<file path=ppt/tags/tag10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20"/>
  <p:tag name="KSO_WM_UNIT_ID" val="diagram20187904_4*i*20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9"/>
  <p:tag name="KSO_WM_UNIT_ID" val="diagram20187904_4*i*9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8"/>
  <p:tag name="KSO_WM_UNIT_ID" val="diagram20187904_4*i*8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7"/>
  <p:tag name="KSO_WM_UNIT_ID" val="diagram20187904_4*i*7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6"/>
  <p:tag name="KSO_WM_UNIT_ID" val="diagram20187904_4*i*6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5"/>
  <p:tag name="KSO_WM_UNIT_ID" val="diagram20187904_4*i*5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4"/>
  <p:tag name="KSO_WM_UNIT_ID" val="diagram20187904_4*i*4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3"/>
  <p:tag name="KSO_WM_UNIT_ID" val="diagram20187904_4*i*3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2"/>
  <p:tag name="KSO_WM_UNIT_ID" val="diagram20187904_4*i*2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4_1"/>
  <p:tag name="KSO_WM_UNIT_ID" val="diagram20170889_3*m_h_i*1_4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-0.9"/>
  <p:tag name="KSO_WM_UNIT_TEXT_FILL_FORE_SCHEMECOLOR_INDEX" val="16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9"/>
  <p:tag name="KSO_WM_UNIT_ID" val="diagram20187904_4*i*19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8"/>
  <p:tag name="KSO_WM_UNIT_ID" val="diagram20187904_4*i*18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7"/>
  <p:tag name="KSO_WM_UNIT_ID" val="diagram20187904_4*i*17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6"/>
  <p:tag name="KSO_WM_UNIT_ID" val="diagram20187904_4*i*16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5"/>
  <p:tag name="KSO_WM_UNIT_ID" val="diagram20187904_4*i*15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4"/>
  <p:tag name="KSO_WM_UNIT_ID" val="diagram20187904_4*i*14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3"/>
  <p:tag name="KSO_WM_UNIT_ID" val="diagram20187904_4*i*13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2"/>
  <p:tag name="KSO_WM_UNIT_ID" val="diagram20187904_4*i*12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1"/>
  <p:tag name="KSO_WM_UNIT_ID" val="diagram20187904_4*i*11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0"/>
  <p:tag name="KSO_WM_UNIT_ID" val="diagram20187904_4*i*10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4_2"/>
  <p:tag name="KSO_WM_UNIT_ID" val="diagram20170889_3*m_h_i*1_4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"/>
  <p:tag name="KSO_WM_UNIT_ID" val="diagram20187904_4*i*1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12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a"/>
  <p:tag name="KSO_WM_UNIT_INDEX" val="1_4_1"/>
  <p:tag name="KSO_WM_UNIT_ID" val="diagram20187904_4*l_h_a*1_4_1"/>
  <p:tag name="KSO_WM_UNIT_LAYERLEVEL" val="1_1_1"/>
  <p:tag name="KSO_WM_UNIT_VALUE" val="11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l1-1"/>
  <p:tag name="KSO_WM_UNIT_DIAGRAM_ISNUMVISUAL" val="0"/>
  <p:tag name="KSO_WM_UNIT_DIAGRAM_ISREFERUNIT" val="0"/>
  <p:tag name="KSO_WM_UNIT_TEXT_FILL_FORE_SCHEMECOLOR_INDEX" val="7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BEAUTIFY_FLAG" val="#wm#"/>
  <p:tag name="KSO_WM_TEMPLATE_CATEGORY" val="diagram"/>
  <p:tag name="KSO_WM_TEMPLATE_INDEX" val="20187904"/>
  <p:tag name="KSO_WM_TAG_VERSION" val="1.0"/>
  <p:tag name="KSO_WM_SLIDE_INDEX" val="4"/>
  <p:tag name="KSO_WM_SLIDE_ITEM_CNT" val="4"/>
  <p:tag name="KSO_WM_SLIDE_LAYOUT" val="f_l"/>
  <p:tag name="KSO_WM_SLIDE_LAYOUT_CNT" val="1_1"/>
  <p:tag name="KSO_WM_SLIDE_TYPE" val="text"/>
  <p:tag name="KSO_WM_SLIDE_SUBTYPE" val="diag"/>
  <p:tag name="KSO_WM_SLIDE_POSITION" val="293.402*221.376"/>
  <p:tag name="KSO_WM_SLIDE_SIZE" val="653.877*261.432"/>
  <p:tag name="KSO_WM_SLIDE_ID" val="diagram20187904_4"/>
  <p:tag name="KSO_WM_DIAGRAM_GROUP_CODE" val="l1-1"/>
  <p:tag name="KSO_WM_SLIDE_DIAGTYPE" val="l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4_3"/>
  <p:tag name="KSO_WM_UNIT_ID" val="diagram20170889_3*m_h_i*1_4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a"/>
  <p:tag name="KSO_WM_UNIT_INDEX" val="1_3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D" val="diagram20170889_3*m_h_a*1_3_1"/>
  <p:tag name="KSO_WM_UNIT_ISCONTENTSTITLE" val="0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a"/>
  <p:tag name="KSO_WM_UNIT_INDEX" val="1_1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D" val="diagram20170889_3*m_h_a*1_1_1"/>
  <p:tag name="KSO_WM_UNIT_ISCONTENTSTITLE" val="0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a"/>
  <p:tag name="KSO_WM_UNIT_INDEX" val="1_4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D" val="diagram20170889_3*m_h_a*1_4_1"/>
  <p:tag name="KSO_WM_UNIT_ISCONTENTSTITLE" val="0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a"/>
  <p:tag name="KSO_WM_UNIT_INDEX" val="1_2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D" val="diagram20170889_3*m_h_a*1_2_1"/>
  <p:tag name="KSO_WM_UNIT_ISCONTENTSTITLE" val="0"/>
  <p:tag name="KSO_WM_UNIT_NOCLEAR" val="0"/>
  <p:tag name="KSO_WM_UNIT_DIAGRAM_ISNUMVISUAL" val="0"/>
  <p:tag name="KSO_WM_UNIT_DIAGRAM_ISREFERUNIT" val="0"/>
  <p:tag name="KSO_WM_UNIT_PRESET_TEXT" val="添加标题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SLIDE_ID" val="diagram20187590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11.62*328.075"/>
  <p:tag name="KSO_WM_SLIDE_POSITION" val="124.19*105.963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187590"/>
  <p:tag name="KSO_WM_SLIDE_LAYOUT" val="m"/>
  <p:tag name="KSO_WM_SLIDE_LAYOUT_CN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6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65"/>
  <p:tag name="KSO_WM_UNIT_VALUE" val="425"/>
  <p:tag name="KSO_WM_TEMPLATE_ASSEMBLE_XID" val="5fb5d88e2a846156eda54861"/>
  <p:tag name="KSO_WM_TEMPLATE_ASSEMBLE_GROUPID" val="5fb5d88e2a846156eda5486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1_1"/>
  <p:tag name="KSO_WM_UNIT_ID" val="diagram20170889_3*m_h_i*1_1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15"/>
  <p:tag name="KSO_WM_UNIT_FILL_TYPE" val="1"/>
  <p:tag name="KSO_WM_UNIT_TEXT_FILL_FORE_SCHEMECOLOR_INDEX_BRIGHTNESS" val="-0.9"/>
  <p:tag name="KSO_WM_UNIT_TEXT_FILL_FORE_SCHEMECOLOR_INDEX" val="16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65_1*i*2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1"/>
  <p:tag name="KSO_WM_TEMPLATE_ASSEMBLE_GROUPID" val="5fb5d88e2a846156eda5486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65_1*a*1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2"/>
  <p:tag name="KSO_WM_UNIT_TYPE" val="a"/>
  <p:tag name="KSO_WM_UNIT_INDEX" val="1"/>
  <p:tag name="KSO_WM_UNIT_PRESET_TEXT" val="单击添加大标题"/>
  <p:tag name="KSO_WM_CHIP_GROUPID" val="5fb3a290bfe68cd3a08997ef"/>
  <p:tag name="KSO_WM_CHIP_XID" val="5fb3a290bfe68cd3a08997f0"/>
  <p:tag name="KSO_WM_UNIT_DEC_AREA_ID" val="2012adc8b70640179a17ef191e07673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e7365d67e2ff4ab38bc6eac73f0eabce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1"/>
  <p:tag name="KSO_WM_TEMPLATE_ASSEMBLE_GROUPID" val="5fb5d88e2a846156eda54861"/>
</p:tagLst>
</file>

<file path=ppt/tags/tag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65_1*f*1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d526959240a40088c4ef53db6cd0b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ba59748e8bf4b8f850211ef976d73d5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1"/>
  <p:tag name="KSO_WM_TEMPLATE_ASSEMBLE_GROUPID" val="5fb5d88e2a846156eda54861"/>
</p:tagLst>
</file>

<file path=ppt/tags/tag23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65_1*d*1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949bd59f8714d888b671d9389c0469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65242534e5c4284803f168b3e770f77"/>
  <p:tag name="KSO_WM_UNIT_PLACING_PICTURE" val="a65242534e5c4284803f168b3e770f7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b5d88e2a846156eda54861"/>
  <p:tag name="KSO_WM_TEMPLATE_ASSEMBLE_GROUPID" val="5fb5d88e2a846156eda54861"/>
  <p:tag name="KSO_WM_UNIT_PICTURE_CLIP_FLAG" val="0"/>
</p:tagLst>
</file>

<file path=ppt/tags/tag24.xml><?xml version="1.0" encoding="utf-8"?>
<p:tagLst xmlns:p="http://schemas.openxmlformats.org/presentationml/2006/main">
  <p:tag name="KSO_WM_SLIDE_ID" val="diagram20216165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BEAUTIFY_FLAG" val="#wm#"/>
  <p:tag name="KSO_WM_TEMPLATE_CATEGORY" val="diagram"/>
  <p:tag name="KSO_WM_TEMPLATE_INDEX" val="20216165"/>
  <p:tag name="KSO_WM_SLIDE_LAYOUT" val="a_d_f"/>
  <p:tag name="KSO_WM_SLIDE_LAYOUT_CNT" val="1_1_1"/>
  <p:tag name="KSO_WM_UNIT_SHOW_EDIT_AREA_INDICATION" val="1"/>
  <p:tag name="KSO_WM_SLIDE_CAN_ADD_NAVIGATION" val="1"/>
  <p:tag name="KSO_WM_SLIDE_BACKGROUND" val="[&quot;leftRight&quot;]"/>
  <p:tag name="KSO_WM_SLIDE_RATIO" val="1.777778"/>
  <p:tag name="KSO_WM_TEMPLATE_MASTER_TYPE" val="0"/>
  <p:tag name="KSO_WM_TEMPLATE_COLOR_TYPE" val="1"/>
  <p:tag name="KSO_WM_UNIT_FLASH_PICTURE_TYPE" val="0"/>
  <p:tag name="KSO_WM_SLIDE_LAYOUT_INFO" val="{&quot;direction&quot;:1,&quot;id&quot;:&quot;2020-11-19T10:29:34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4&quot;,&quot;maxSize&quot;:{&quot;size1&quot;:70.299999999999997},&quot;minSize&quot;:{&quot;size1&quot;:30.100000000000001},&quot;normalSize&quot;:{&quot;size1&quot;:35.43333333333333},&quot;subLayout&quot;:[{&quot;id&quot;:&quot;2020-11-19T10:29:34&quot;,&quot;margin&quot;:{&quot;bottom&quot;:0.026000002399086952,&quot;left&quot;:1.6929999589920044,&quot;right&quot;:1.6670000553131104,&quot;top&quot;:1.6929999589920044},&quot;type&quot;:0},{&quot;id&quot;:&quot;2020-11-19T10:29:34&quot;,&quot;margin&quot;:{&quot;bottom&quot;:1.7289999723434448,&quot;left&quot;:1.6929999589920044,&quot;right&quot;:1.6670000553131104,&quot;top&quot;:0.81999999284744263},&quot;type&quot;:0}],&quot;type&quot;:0},{&quot;id&quot;:&quot;2020-11-19T10:29:34&quot;,&quot;margin&quot;:{&quot;bottom&quot;:1.7289999723434448,&quot;left&quot;:1.7200000286102295,&quot;right&quot;:1.7280000448226929,&quot;top&quot;:1.7289999723434448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1"/>
  <p:tag name="KSO_WM_TEMPLATE_ASSEMBLE_GROUPID" val="5fb5d88e2a846156eda5486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6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65"/>
  <p:tag name="KSO_WM_UNIT_VALUE" val="425"/>
  <p:tag name="KSO_WM_TEMPLATE_ASSEMBLE_XID" val="5fb5d88e2a846156eda54861"/>
  <p:tag name="KSO_WM_TEMPLATE_ASSEMBLE_GROUPID" val="5fb5d88e2a846156eda5486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65_1*i*2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1"/>
  <p:tag name="KSO_WM_TEMPLATE_ASSEMBLE_GROUPID" val="5fb5d88e2a846156eda5486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65_1*a*1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2"/>
  <p:tag name="KSO_WM_UNIT_TYPE" val="a"/>
  <p:tag name="KSO_WM_UNIT_INDEX" val="1"/>
  <p:tag name="KSO_WM_UNIT_PRESET_TEXT" val="单击添加大标题"/>
  <p:tag name="KSO_WM_CHIP_GROUPID" val="5fb3a290bfe68cd3a08997ef"/>
  <p:tag name="KSO_WM_CHIP_XID" val="5fb3a290bfe68cd3a08997f0"/>
  <p:tag name="KSO_WM_UNIT_DEC_AREA_ID" val="2012adc8b70640179a17ef191e07673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e7365d67e2ff4ab38bc6eac73f0eabce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1"/>
  <p:tag name="KSO_WM_TEMPLATE_ASSEMBLE_GROUPID" val="5fb5d88e2a846156eda54861"/>
</p:tagLst>
</file>

<file path=ppt/tags/tag2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65_1*f*1"/>
  <p:tag name="KSO_WM_TEMPLATE_CATEGORY" val="diagram"/>
  <p:tag name="KSO_WM_TEMPLATE_INDEX" val="2021616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d526959240a40088c4ef53db6cd0b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ba59748e8bf4b8f850211ef976d73d5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1"/>
  <p:tag name="KSO_WM_TEMPLATE_ASSEMBLE_GROUPID" val="5fb5d88e2a846156eda54861"/>
</p:tagLst>
</file>

<file path=ppt/tags/tag29.xml><?xml version="1.0" encoding="utf-8"?>
<p:tagLst xmlns:p="http://schemas.openxmlformats.org/presentationml/2006/main">
  <p:tag name="KSO_WM_SLIDE_ID" val="diagram20216165_1"/>
  <p:tag name="KSO_WM_TEMPLATE_SUBCATEGORY" val="2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BEAUTIFY_FLAG" val="#wm#"/>
  <p:tag name="KSO_WM_TEMPLATE_CATEGORY" val="diagram"/>
  <p:tag name="KSO_WM_TEMPLATE_INDEX" val="20216165"/>
  <p:tag name="KSO_WM_SLIDE_LAYOUT" val="a_d_f"/>
  <p:tag name="KSO_WM_SLIDE_LAYOUT_CNT" val="1_1_1"/>
  <p:tag name="KSO_WM_UNIT_SHOW_EDIT_AREA_INDICATION" val="1"/>
  <p:tag name="KSO_WM_SLIDE_CAN_ADD_NAVIGATION" val="1"/>
  <p:tag name="KSO_WM_SLIDE_BACKGROUND" val="[&quot;leftRight&quot;]"/>
  <p:tag name="KSO_WM_SLIDE_RATIO" val="1.777778"/>
  <p:tag name="KSO_WM_TEMPLATE_MASTER_TYPE" val="0"/>
  <p:tag name="KSO_WM_TEMPLATE_COLOR_TYPE" val="1"/>
  <p:tag name="KSO_WM_UNIT_FLASH_PICTURE_TYPE" val="0"/>
  <p:tag name="KSO_WM_SLIDE_LAYOUT_INFO" val="{&quot;direction&quot;:1,&quot;id&quot;:&quot;2020-11-19T10:29:34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4&quot;,&quot;maxSize&quot;:{&quot;size1&quot;:70.299999999999997},&quot;minSize&quot;:{&quot;size1&quot;:30.100000000000001},&quot;normalSize&quot;:{&quot;size1&quot;:35.43333333333333},&quot;subLayout&quot;:[{&quot;id&quot;:&quot;2020-11-19T10:29:34&quot;,&quot;margin&quot;:{&quot;bottom&quot;:0.026000002399086952,&quot;left&quot;:1.6929999589920044,&quot;right&quot;:1.6670000553131104,&quot;top&quot;:1.6929999589920044},&quot;type&quot;:0},{&quot;id&quot;:&quot;2020-11-19T10:29:34&quot;,&quot;margin&quot;:{&quot;bottom&quot;:1.7289999723434448,&quot;left&quot;:1.6929999589920044,&quot;right&quot;:1.6670000553131104,&quot;top&quot;:0.81999999284744263},&quot;type&quot;:0}],&quot;type&quot;:0},{&quot;id&quot;:&quot;2020-11-19T10:29:34&quot;,&quot;margin&quot;:{&quot;bottom&quot;:1.7289999723434448,&quot;left&quot;:1.7200000286102295,&quot;right&quot;:1.7280000448226929,&quot;top&quot;:1.7289999723434448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1"/>
  <p:tag name="KSO_WM_TEMPLATE_ASSEMBLE_GROUPID" val="5fb5d88e2a846156eda5486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1_2"/>
  <p:tag name="KSO_WM_UNIT_ID" val="diagram20170889_3*m_h_i*1_1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481_1*a*1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PRESET_TEXT" val="户外拓展&#13;训练目的"/>
  <p:tag name="KSO_WM_UNIT_ISNUMDGMTITLE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1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481_1*i*2"/>
  <p:tag name="KSO_WM_TEMPLATE_CATEGORY" val="diagram"/>
  <p:tag name="KSO_WM_TEMPLATE_INDEX" val="20200481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3.xml><?xml version="1.0" encoding="utf-8"?>
<p:tagLst xmlns:p="http://schemas.openxmlformats.org/presentationml/2006/main">
  <p:tag name="KSO_WM_SLIDE_ID" val="diagram2020048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41*391"/>
  <p:tag name="KSO_WM_SLIDE_POSITION" val="41*74"/>
  <p:tag name="KSO_WM_TAG_VERSION" val="1.0"/>
  <p:tag name="KSO_WM_BEAUTIFY_FLAG" val="#wm#"/>
  <p:tag name="KSO_WM_TEMPLATE_CATEGORY" val="diagram"/>
  <p:tag name="KSO_WM_TEMPLATE_INDEX" val="20200481"/>
  <p:tag name="KSO_WM_SLIDE_LAYOUT" val="a_f"/>
  <p:tag name="KSO_WM_SLIDE_LAYOUT_CNT" val="1_1"/>
</p:tagLst>
</file>

<file path=ppt/tags/tag34.xml><?xml version="1.0" encoding="utf-8"?>
<p:tagLst xmlns:p="http://schemas.openxmlformats.org/presentationml/2006/main">
  <p:tag name="KSO_WM_UNIT_VALUE" val="110"/>
  <p:tag name="KSO_WM_UNIT_HIGHLIGHT" val="0"/>
  <p:tag name="KSO_WM_UNIT_COMPATIBLE" val="0"/>
  <p:tag name="KSO_WM_UNIT_TYPE" val="f"/>
  <p:tag name="KSO_WM_UNIT_INDEX" val="2"/>
  <p:tag name="KSO_WM_UNIT_ID" val="diagram20200537_1*f*2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COLOR_SCHEME_SHAPE_ID" val="30"/>
  <p:tag name="KSO_WM_UNIT_COLOR_SCHEME_PARENT_PAGE" val="0_1"/>
  <p:tag name="KSO_WM_UNIT_NOCLEAR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UNIT_TYPE" val="i"/>
  <p:tag name="KSO_WM_UNIT_INDEX" val="1"/>
  <p:tag name="KSO_WM_UNIT_ID" val="diagram20200537_1*i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COLOR_SCHEME_SHAPE_ID" val="5124"/>
  <p:tag name="KSO_WM_UNIT_COLOR_SCHEME_PARENT_PAGE" val="0_1"/>
  <p:tag name="KSO_WM_UNIT_NOCLEAR" val="0"/>
  <p:tag name="KSO_WM_UNIT_SHOW_EDIT_AREA_INDICATION" val="0"/>
  <p:tag name="KSO_WM_UNIT_DIAGRAM_ISNUMVISUAL" val="0"/>
  <p:tag name="KSO_WM_UNIT_DIAGRAM_ISREFERUNIT" val="0"/>
  <p:tag name="KSO_WM_DIAGRAM_GROUP_CODE" val="ζ1-1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diagram20200537_1*a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添加标题"/>
  <p:tag name="KSO_WM_UNIT_COLOR_SCHEME_SHAPE_ID" val="5124"/>
  <p:tag name="KSO_WM_UNIT_COLOR_SCHEME_PARENT_PAGE" val="0_1"/>
  <p:tag name="KSO_WM_UNIT_NOCLEAR" val="0"/>
  <p:tag name="KSO_WM_UNIT_DIAGRAM_ISNUMVISUAL" val="0"/>
  <p:tag name="KSO_WM_UNIT_DIAGRAM_ISREFERUNIT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diagram20200537_1*ζ_i*1_1"/>
  <p:tag name="KSO_WM_TEMPLATE_CATEGORY" val="diagram"/>
  <p:tag name="KSO_WM_TEMPLATE_INDEX" val="20200537"/>
  <p:tag name="KSO_WM_UNIT_LAYERLEVEL" val="1_1"/>
  <p:tag name="KSO_WM_TAG_VERSION" val="1.0"/>
  <p:tag name="KSO_WM_BEAUTIFY_FLAG" val="#wm#"/>
  <p:tag name="KSO_WM_UNIT_DIAGRAM_MODELTYPE" val="flashPicture"/>
  <p:tag name="KSO_WM_UNIT_FILL_FORE_SCHEMECOLOR_INDEX" val="14"/>
  <p:tag name="KSO_WM_UNIT_FILL_TYPE" val="1"/>
  <p:tag name="KSO_WM_UNIT_USESOURCEFORMAT_APPLY" val="1"/>
</p:tagLst>
</file>

<file path=ppt/tags/tag38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00537_1*ζ_h_d*1_1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3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diagram20200537_1*ζ_h_i*1_2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1_3"/>
  <p:tag name="KSO_WM_UNIT_ID" val="diagram20170889_3*m_h_i*1_1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00537_1*ζ_h_i*1_1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3_1"/>
  <p:tag name="KSO_WM_UNIT_ID" val="diagram20200537_1*ζ_h_i*1_3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4_1"/>
  <p:tag name="KSO_WM_UNIT_ID" val="diagram20200537_1*ζ_h_i*1_4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diagram20200537_1*ζ_h_d*1_2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44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diagram20200537_1*ζ_h_d*1_3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45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463*195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diagram20200537_1*ζ_h_d*1_4_1"/>
  <p:tag name="KSO_WM_TEMPLATE_CATEGORY" val="diagram"/>
  <p:tag name="KSO_WM_TEMPLATE_INDEX" val="20200537"/>
  <p:tag name="KSO_WM_UNIT_LAYERLEVEL" val="1_1_1"/>
  <p:tag name="KSO_WM_TAG_VERSION" val="1.0"/>
  <p:tag name="KSO_WM_BEAUTIFY_FLAG" val="#wm#"/>
  <p:tag name="KSO_WM_UNIT_FLASH_PICTURE_RATE" val="2"/>
  <p:tag name="KSO_WM_UNIT_USESOURCEFORMAT_APPLY" val="1"/>
</p:tagLst>
</file>

<file path=ppt/tags/tag46.xml><?xml version="1.0" encoding="utf-8"?>
<p:tagLst xmlns:p="http://schemas.openxmlformats.org/presentationml/2006/main">
  <p:tag name="KSO_WM_SLIDE_ID" val="diagram20200537_1"/>
  <p:tag name="KSO_WM_TEMPLATE_SUBCATEGORY" val="10"/>
  <p:tag name="KSO_WM_SLIDE_TYPE" val="text"/>
  <p:tag name="KSO_WM_SLIDE_SUBTYPE" val="picTxt"/>
  <p:tag name="KSO_WM_SLIDE_ITEM_CNT" val="4"/>
  <p:tag name="KSO_WM_SLIDE_INDEX" val="1"/>
  <p:tag name="KSO_WM_SLIDE_SIZE" val="589.65*415.55"/>
  <p:tag name="KSO_WM_SLIDE_POSITION" val="322.2*6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37"/>
  <p:tag name="KSO_WM_SLIDE_LAYOUT" val="a_f_ζ"/>
  <p:tag name="KSO_WM_SLIDE_LAYOUT_CNT" val="1_2_1"/>
  <p:tag name="KSO_WM_UNIT_FLASH_PICTURE_TYPE" val="0"/>
</p:tagLst>
</file>

<file path=ppt/tags/tag4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1086_1*h_f*2_1"/>
  <p:tag name="KSO_WM_TEMPLATE_CATEGORY" val="diagram"/>
  <p:tag name="KSO_WM_TEMPLATE_INDEX" val="20201086"/>
  <p:tag name="KSO_WM_UNIT_LAYERLEVEL" val="1_1"/>
  <p:tag name="KSO_WM_TAG_VERSION" val="1.0"/>
  <p:tag name="KSO_WM_BEAUTIFY_FLAG" val="#wm#"/>
  <p:tag name="KSO_WM_UNIT_PRESET_TEXT" val="点击输入正文"/>
  <p:tag name="KSO_WM_UNIT_VALUE" val="64"/>
  <p:tag name="KSO_WM_UNIT_SHOW_EDIT_AREA_INDICATION" val="1"/>
</p:tagLst>
</file>

<file path=ppt/tags/tag48.xml><?xml version="1.0" encoding="utf-8"?>
<p:tagLst xmlns:p="http://schemas.openxmlformats.org/presentationml/2006/main"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3_1"/>
  <p:tag name="KSO_WM_UNIT_ID" val="diagram20201086_1*h_f*3_1"/>
  <p:tag name="KSO_WM_TEMPLATE_CATEGORY" val="diagram"/>
  <p:tag name="KSO_WM_TEMPLATE_INDEX" val="20201086"/>
  <p:tag name="KSO_WM_UNIT_LAYERLEVEL" val="1_1"/>
  <p:tag name="KSO_WM_TAG_VERSION" val="1.0"/>
  <p:tag name="KSO_WM_BEAUTIFY_FLAG" val="#wm#"/>
  <p:tag name="KSO_WM_UNIT_PRESET_TEXT" val="点击输入正文"/>
  <p:tag name="KSO_WM_UNIT_SHOW_EDIT_AREA_INDICATION" val="1"/>
</p:tagLst>
</file>

<file path=ppt/tags/tag49.xml><?xml version="1.0" encoding="utf-8"?>
<p:tagLst xmlns:p="http://schemas.openxmlformats.org/presentationml/2006/main">
  <p:tag name="KSO_WM_UNIT_VALUE" val="1036*744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1_1"/>
  <p:tag name="KSO_WM_UNIT_ID" val="diagram20201086_1*h_d*1_1"/>
  <p:tag name="KSO_WM_TEMPLATE_CATEGORY" val="diagram"/>
  <p:tag name="KSO_WM_TEMPLATE_INDEX" val="20201086"/>
  <p:tag name="KSO_WM_UNIT_LAYERLEVEL" val="1_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2_1"/>
  <p:tag name="KSO_WM_UNIT_ID" val="diagram20170889_3*m_h_i*1_2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-0.9"/>
  <p:tag name="KSO_WM_UNIT_TEXT_FILL_FORE_SCHEMECOLOR_INDEX" val="16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UNIT_VALUE" val="1036*744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2_1"/>
  <p:tag name="KSO_WM_UNIT_ID" val="diagram20201086_1*h_d*2_1"/>
  <p:tag name="KSO_WM_TEMPLATE_CATEGORY" val="diagram"/>
  <p:tag name="KSO_WM_TEMPLATE_INDEX" val="20201086"/>
  <p:tag name="KSO_WM_UNIT_LAYERLEVEL" val="1_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086_1*h_f*1_1"/>
  <p:tag name="KSO_WM_TEMPLATE_CATEGORY" val="diagram"/>
  <p:tag name="KSO_WM_TEMPLATE_INDEX" val="20201086"/>
  <p:tag name="KSO_WM_UNIT_LAYERLEVEL" val="1_1"/>
  <p:tag name="KSO_WM_TAG_VERSION" val="1.0"/>
  <p:tag name="KSO_WM_BEAUTIFY_FLAG" val="#wm#"/>
  <p:tag name="KSO_WM_UNIT_PRESET_TEXT" val="点击输入正文"/>
  <p:tag name="KSO_WM_UNIT_SHOW_EDIT_AREA_INDICATION" val="1"/>
</p:tagLst>
</file>

<file path=ppt/tags/tag52.xml><?xml version="1.0" encoding="utf-8"?>
<p:tagLst xmlns:p="http://schemas.openxmlformats.org/presentationml/2006/main">
  <p:tag name="KSO_WM_SLIDE_ID" val="diagram20201086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086"/>
  <p:tag name="KSO_WM_SLIDE_LAYOUT" val="h"/>
  <p:tag name="KSO_WM_SLIDE_LAYOUT_CNT" val="3"/>
  <p:tag name="KSO_WM_SLIDE_TYPE" val="text"/>
  <p:tag name="KSO_WM_SLIDE_SUBTYPE" val="picTxt"/>
  <p:tag name="KSO_WM_SLIDE_SIZE" val="801.457*540"/>
  <p:tag name="KSO_WM_SLIDE_POSITION" val="79.2717*0"/>
  <p:tag name="KSO_WM_UNIT_SHOW_EDIT_AREA_INDICATION" val="1"/>
</p:tagLst>
</file>

<file path=ppt/tags/tag53.xml><?xml version="1.0" encoding="utf-8"?>
<p:tagLst xmlns:p="http://schemas.openxmlformats.org/presentationml/2006/main">
  <p:tag name="KSO_WM_UNIT_NOCLEAR" val="0"/>
  <p:tag name="KSO_WM_UNIT_SHOW_EDIT_AREA_INDICATION" val="1"/>
  <p:tag name="KSO_WM_UNIT_VALUE" val="12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55_1*f*1"/>
  <p:tag name="KSO_WM_TEMPLATE_CATEGORY" val="diagram"/>
  <p:tag name="KSO_WM_TEMPLATE_INDEX" val="20201555"/>
  <p:tag name="KSO_WM_UNIT_LAYERLEVEL" val="1"/>
  <p:tag name="KSO_WM_TAG_VERSION" val="1.0"/>
  <p:tag name="KSO_WM_BEAUTIFY_FLAG" val="#wm#"/>
  <p:tag name="KSO_WM_UNIT_PRESET_TEXT" val="点击输入正文"/>
  <p:tag name="KSO_WM_UNIT_DEFAULT_FONT" val="12;18;2"/>
  <p:tag name="KSO_WM_UNIT_BLOCK" val="0"/>
  <p:tag name="KSO_WM_UNIT_SUBTYPE" val="a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55_1*i*1"/>
  <p:tag name="KSO_WM_TEMPLATE_CATEGORY" val="diagram"/>
  <p:tag name="KSO_WM_TEMPLATE_INDEX" val="20201555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55_1*i*2"/>
  <p:tag name="KSO_WM_TEMPLATE_CATEGORY" val="diagram"/>
  <p:tag name="KSO_WM_TEMPLATE_INDEX" val="20201555"/>
  <p:tag name="KSO_WM_UNIT_LAYERLEVEL" val="1"/>
  <p:tag name="KSO_WM_TAG_VERSION" val="1.0"/>
  <p:tag name="KSO_WM_BEAUTIFY_FLAG" val="#wm#"/>
  <p:tag name="KSO_WM_UNIT_SM_LIMIT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55_1*i*3"/>
  <p:tag name="KSO_WM_TEMPLATE_CATEGORY" val="diagram"/>
  <p:tag name="KSO_WM_TEMPLATE_INDEX" val="20201555"/>
  <p:tag name="KSO_WM_UNIT_LAYERLEVEL" val="1"/>
  <p:tag name="KSO_WM_TAG_VERSION" val="1.0"/>
  <p:tag name="KSO_WM_BEAUTIFY_FLAG" val="#wm#"/>
  <p:tag name="KSO_WM_UNIT_SM_LIMIT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55_1*i*4"/>
  <p:tag name="KSO_WM_TEMPLATE_CATEGORY" val="diagram"/>
  <p:tag name="KSO_WM_TEMPLATE_INDEX" val="20201555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</p:tagLst>
</file>

<file path=ppt/tags/tag58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UNIT_TYPE" val="a"/>
  <p:tag name="KSO_WM_UNIT_INDEX" val="1"/>
  <p:tag name="KSO_WM_UNIT_ID" val="diagram20200537_1*a*1"/>
  <p:tag name="KSO_WM_TEMPLATE_CATEGORY" val="diagram"/>
  <p:tag name="KSO_WM_TEMPLATE_INDEX" val="20200537"/>
  <p:tag name="KSO_WM_UNIT_LAYERLEVEL" val="1"/>
  <p:tag name="KSO_WM_TAG_VERSION" val="1.0"/>
  <p:tag name="KSO_WM_BEAUTIFY_FLAG" val="#wm#"/>
  <p:tag name="KSO_WM_UNIT_PRESET_TEXT" val="添加标题"/>
  <p:tag name="KSO_WM_UNIT_COLOR_SCHEME_SHAPE_ID" val="5124"/>
  <p:tag name="KSO_WM_UNIT_COLOR_SCHEME_PARENT_PAGE" val="0_1"/>
  <p:tag name="KSO_WM_UNIT_NOCLEAR" val="0"/>
  <p:tag name="KSO_WM_UNIT_DIAGRAM_ISNUMVISUAL" val="0"/>
  <p:tag name="KSO_WM_UNIT_DIAGRAM_ISREFERUNIT" val="0"/>
  <p:tag name="KSO_WM_DIAGRAM_GROUP_CODE" val="ζ1-1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555"/>
  <p:tag name="KSO_WM_SLIDE_ID" val="diagram20201555_1"/>
  <p:tag name="KSO_WM_TEMPLATE_SUBCATEGORY" val="11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866*471"/>
  <p:tag name="KSO_WM_SLIDE_POSITION" val="47*20"/>
  <p:tag name="KSO_WM_TAG_VERSION" val="1.0"/>
  <p:tag name="KSO_WM_SLIDE_LAYOUT" val="d_f"/>
  <p:tag name="KSO_WM_SLIDE_LAYOUT_CNT" val="1_1"/>
  <p:tag name="KSO_WM_TEMPLATE_MASTER_TYPE" val="0"/>
  <p:tag name="KSO_WM_TEMPLATE_COLOR_TYPE" val="1"/>
  <p:tag name="KSO_WM_SLIDE_LAYOUT_INFO" val="{&quot;direction&quot;:0,&quot;horizontalAlign&quot;:-1,&quot;verticalAlign&quot;:-1,&quot;type&quot;:1,&quot;diagramDirection&quot;:0,&quot;canSetOverLayout&quot;:0,&quot;isOverLayout&quot;:0,&quot;marginOverLayout&quot;:{&quot;left&quot;:-0.035,&quot;top&quot;:-0.035,&quot;right&quot;:-0.035,&quot;bottom&quot;:-0.035},&quot;normalSize&quot;:{&quot;size1&quot;:12.4},&quot;minSize&quot;:{&quot;size1&quot;:12.4},&quot;maxSize&quot;:{&quot;size1&quot;:12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74,&quot;right&quot;:1.69,&quot;bottom&quot;:0.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70.5},&quot;minSize&quot;:{&quot;size1&quot;:40.1},&quot;maxSize&quot;:{&quot;size1&quot;:83.2},&quot;edge&quot;:{&quot;left&quot;:true,&quot;top&quot;:false,&quot;right&quot;:true,&quot;bottom&quot;:true},&quot;subLayout&quot;:[{&quot;direction&quot;:0,&quot;horizontalAlign&quot;:1,&quot;verticalAlign&quot;:1,&quot;type&quot;:1,&quot;diagramDirection&quot;:0,&quot;canSetOverLayout&quot;:1,&quot;isOverLayout&quot;:0,&quot;margin&quot;:{&quot;left&quot;:1.69,&quot;top&quot;:1.244,&quot;right&quot;:1.69,&quot;bottom&quot;:0.58},&quot;marginOverLayout&quot;:{&quot;left&quot;:0.0,&quot;top&quot;:1.244,&quot;right&quot;:0.0,&quot;bottom&quot;:0.58},&quot;edge&quot;:{&quot;left&quot;:true,&quot;top&quot;:false,&quot;right&quot;:true,&quot;bottom&quot;:false}},{&quot;direction&quot;:0,&quot;horizontalAlign&quot;:1,&quot;verticalAlign&quot;:1,&quot;type&quot;:0,&quot;diagramDirection&quot;:0,&quot;canSetOverLayout&quot;:0,&quot;isOverLayout&quot;:0,&quot;margin&quot;:{&quot;left&quot;:1.69,&quot;top&quot;:0.026,&quot;right&quot;:1.69,&quot;bottom&quot;:1.69},&quot;marginOverLayout&quot;:{&quot;left&quot;:-0.035,&quot;top&quot;:-0.035,&quot;right&quot;:-0.035,&quot;bottom&quot;:-0.035},&quot;edge&quot;:{&quot;left&quot;:true,&quot;top&quot;:false,&quot;right&quot;:true,&quot;bottom&quot;:true}}]}]}"/>
  <p:tag name="KSO_WM_SLIDE_CAN_ADD_NAVIGATION" val="1"/>
  <p:tag name="KSO_WM_SLIDE_BACKGROUND" val="[&quot;general&quot;,&quot;frame&quot;,&quot;navigation&quot;]"/>
  <p:tag name="KSO_WM_SLIDE_RATIO" val="1.777778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2_2"/>
  <p:tag name="KSO_WM_UNIT_ID" val="diagram20170889_3*m_h_i*1_2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20"/>
  <p:tag name="KSO_WM_UNIT_ID" val="diagram20187904_4*i*20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9"/>
  <p:tag name="KSO_WM_UNIT_ID" val="diagram20187904_4*i*9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8"/>
  <p:tag name="KSO_WM_UNIT_ID" val="diagram20187904_4*i*8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7"/>
  <p:tag name="KSO_WM_UNIT_ID" val="diagram20187904_4*i*7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6"/>
  <p:tag name="KSO_WM_UNIT_ID" val="diagram20187904_4*i*6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5"/>
  <p:tag name="KSO_WM_UNIT_ID" val="diagram20187904_4*i*5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4"/>
  <p:tag name="KSO_WM_UNIT_ID" val="diagram20187904_4*i*4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3"/>
  <p:tag name="KSO_WM_UNIT_ID" val="diagram20187904_4*i*3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2"/>
  <p:tag name="KSO_WM_UNIT_ID" val="diagram20187904_4*i*2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9"/>
  <p:tag name="KSO_WM_UNIT_ID" val="diagram20187904_4*i*19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2_3"/>
  <p:tag name="KSO_WM_UNIT_ID" val="diagram20170889_3*m_h_i*1_2_3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8"/>
  <p:tag name="KSO_WM_UNIT_ID" val="diagram20187904_4*i*18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7"/>
  <p:tag name="KSO_WM_UNIT_ID" val="diagram20187904_4*i*17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6"/>
  <p:tag name="KSO_WM_UNIT_ID" val="diagram20187904_4*i*16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5"/>
  <p:tag name="KSO_WM_UNIT_ID" val="diagram20187904_4*i*15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4"/>
  <p:tag name="KSO_WM_UNIT_ID" val="diagram20187904_4*i*14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3"/>
  <p:tag name="KSO_WM_UNIT_ID" val="diagram20187904_4*i*13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2"/>
  <p:tag name="KSO_WM_UNIT_ID" val="diagram20187904_4*i*12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1"/>
  <p:tag name="KSO_WM_UNIT_ID" val="diagram20187904_4*i*11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0"/>
  <p:tag name="KSO_WM_UNIT_ID" val="diagram20187904_4*i*10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"/>
  <p:tag name="KSO_WM_UNIT_ID" val="diagram20187904_4*i*1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3_1"/>
  <p:tag name="KSO_WM_UNIT_ID" val="diagram20170889_3*m_h_i*1_3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-0.9"/>
  <p:tag name="KSO_WM_UNIT_TEXT_FILL_FORE_SCHEMECOLOR_INDEX" val="16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f"/>
  <p:tag name="KSO_WM_UNIT_INDEX" val="1"/>
  <p:tag name="KSO_WM_UNIT_ID" val="diagram20187904_4*f*1"/>
  <p:tag name="KSO_WM_UNIT_LAYERLEVEL" val="1"/>
  <p:tag name="KSO_WM_UNIT_VALUE" val="128"/>
  <p:tag name="KSO_WM_UNIT_HIGHLIGHT" val="0"/>
  <p:tag name="KSO_WM_UNIT_COMPATIBLE" val="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i"/>
  <p:tag name="KSO_WM_UNIT_INDEX" val="1_3"/>
  <p:tag name="KSO_WM_UNIT_ID" val="diagram20187904_4*l_i*1_3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f"/>
  <p:tag name="KSO_WM_UNIT_INDEX" val="1_1_1"/>
  <p:tag name="KSO_WM_UNIT_ID" val="diagram20187904_4*l_h_f*1_1_1"/>
  <p:tag name="KSO_WM_UNIT_LAYERLEVEL" val="1_1_1"/>
  <p:tag name="KSO_WM_UNIT_VALUE" val="54"/>
  <p:tag name="KSO_WM_UNIT_HIGHLIGHT" val="0"/>
  <p:tag name="KSO_WM_UNIT_COMPATIBLE" val="0"/>
  <p:tag name="KSO_WM_BEAUTIFY_FLAG" val="#wm#"/>
  <p:tag name="KSO_WM_UNIT_PRESET_TEXT" val="单击此处添加文本具体内容，简明扼要的阐述您的观点。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a"/>
  <p:tag name="KSO_WM_UNIT_INDEX" val="1_1_1"/>
  <p:tag name="KSO_WM_UNIT_ID" val="diagram20187904_4*l_h_a*1_1_1"/>
  <p:tag name="KSO_WM_UNIT_LAYERLEVEL" val="1_1_1"/>
  <p:tag name="KSO_WM_UNIT_VALUE" val="11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l1-1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1_2"/>
  <p:tag name="KSO_WM_UNIT_ID" val="diagram20187904_4*l_h_i*1_1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1_1"/>
  <p:tag name="KSO_WM_UNIT_ID" val="diagram20187904_4*l_h_i*1_1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f"/>
  <p:tag name="KSO_WM_UNIT_INDEX" val="1_4_1"/>
  <p:tag name="KSO_WM_UNIT_ID" val="diagram20187904_4*l_h_f*1_4_1"/>
  <p:tag name="KSO_WM_UNIT_LAYERLEVEL" val="1_1_1"/>
  <p:tag name="KSO_WM_UNIT_VALUE" val="54"/>
  <p:tag name="KSO_WM_UNIT_HIGHLIGHT" val="0"/>
  <p:tag name="KSO_WM_UNIT_COMPATIBLE" val="0"/>
  <p:tag name="KSO_WM_BEAUTIFY_FLAG" val="#wm#"/>
  <p:tag name="KSO_WM_UNIT_PRESET_TEXT" val="单击此处添加文本具体内容，简明扼要的阐述您的观点。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a"/>
  <p:tag name="KSO_WM_UNIT_INDEX" val="1_4_1"/>
  <p:tag name="KSO_WM_UNIT_ID" val="diagram20187904_4*l_h_a*1_4_1"/>
  <p:tag name="KSO_WM_UNIT_LAYERLEVEL" val="1_1_1"/>
  <p:tag name="KSO_WM_UNIT_VALUE" val="11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l1-1"/>
  <p:tag name="KSO_WM_UNIT_DIAGRAM_ISNUMVISUAL" val="0"/>
  <p:tag name="KSO_WM_UNIT_DIAGRAM_ISREFERUNIT" val="0"/>
  <p:tag name="KSO_WM_UNIT_TEXT_FILL_FORE_SCHEMECOLOR_INDEX" val="7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4_2"/>
  <p:tag name="KSO_WM_UNIT_ID" val="diagram20187904_4*l_h_i*1_4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7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4_1"/>
  <p:tag name="KSO_WM_UNIT_ID" val="diagram20187904_4*l_h_i*1_4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9"/>
  <p:tag name="KSO_WM_UNIT_TYPE" val="m_h_i"/>
  <p:tag name="KSO_WM_UNIT_INDEX" val="1_3_2"/>
  <p:tag name="KSO_WM_UNIT_ID" val="diagram20170889_3*m_h_i*1_3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i"/>
  <p:tag name="KSO_WM_UNIT_INDEX" val="1_2"/>
  <p:tag name="KSO_WM_UNIT_ID" val="diagram20187904_4*l_i*1_2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91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f"/>
  <p:tag name="KSO_WM_UNIT_INDEX" val="1_2_1"/>
  <p:tag name="KSO_WM_UNIT_ID" val="diagram20187904_4*l_h_f*1_2_1"/>
  <p:tag name="KSO_WM_UNIT_LAYERLEVEL" val="1_1_1"/>
  <p:tag name="KSO_WM_UNIT_VALUE" val="54"/>
  <p:tag name="KSO_WM_UNIT_HIGHLIGHT" val="0"/>
  <p:tag name="KSO_WM_UNIT_COMPATIBLE" val="0"/>
  <p:tag name="KSO_WM_BEAUTIFY_FLAG" val="#wm#"/>
  <p:tag name="KSO_WM_UNIT_PRESET_TEXT" val="单击此处添加文本具体内容，简明扼要的阐述您的观点。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a"/>
  <p:tag name="KSO_WM_UNIT_INDEX" val="1_2_1"/>
  <p:tag name="KSO_WM_UNIT_ID" val="diagram20187904_4*l_h_a*1_2_1"/>
  <p:tag name="KSO_WM_UNIT_LAYERLEVEL" val="1_1_1"/>
  <p:tag name="KSO_WM_UNIT_VALUE" val="11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l1-1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2_2"/>
  <p:tag name="KSO_WM_UNIT_ID" val="diagram20187904_4*l_h_i*1_2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2_1"/>
  <p:tag name="KSO_WM_UNIT_ID" val="diagram20187904_4*l_h_i*1_2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f"/>
  <p:tag name="KSO_WM_UNIT_INDEX" val="1_5_1"/>
  <p:tag name="KSO_WM_UNIT_ID" val="diagram20187904_4*l_h_f*1_5_1"/>
  <p:tag name="KSO_WM_UNIT_LAYERLEVEL" val="1_1_1"/>
  <p:tag name="KSO_WM_UNIT_VALUE" val="54"/>
  <p:tag name="KSO_WM_UNIT_HIGHLIGHT" val="0"/>
  <p:tag name="KSO_WM_UNIT_COMPATIBLE" val="0"/>
  <p:tag name="KSO_WM_BEAUTIFY_FLAG" val="#wm#"/>
  <p:tag name="KSO_WM_UNIT_PRESET_TEXT" val="单击此处添加文本具体内容，简明扼要的阐述您的观点。"/>
  <p:tag name="KSO_WM_DIAGRAM_GROUP_CODE" val="l1-1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a"/>
  <p:tag name="KSO_WM_UNIT_INDEX" val="1_5_1"/>
  <p:tag name="KSO_WM_UNIT_ID" val="diagram20187904_4*l_h_a*1_5_1"/>
  <p:tag name="KSO_WM_UNIT_LAYERLEVEL" val="1_1_1"/>
  <p:tag name="KSO_WM_UNIT_VALUE" val="11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l1-1"/>
  <p:tag name="KSO_WM_UNIT_DIAGRAM_ISNUMVISUAL" val="0"/>
  <p:tag name="KSO_WM_UNIT_DIAGRAM_ISREFERUNIT" val="0"/>
  <p:tag name="KSO_WM_UNIT_TEXT_FILL_FORE_SCHEMECOLOR_INDEX" val="8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5_2"/>
  <p:tag name="KSO_WM_UNIT_ID" val="diagram20187904_4*l_h_i*1_5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l_h_i"/>
  <p:tag name="KSO_WM_UNIT_INDEX" val="1_5_1"/>
  <p:tag name="KSO_WM_UNIT_ID" val="diagram20187904_4*l_h_i*1_5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AG_VERSION" val="1.0"/>
  <p:tag name="KSO_WM_TEMPLATE_CATEGORY" val="diagram"/>
  <p:tag name="KSO_WM_TEMPLATE_INDEX" val="20187904"/>
  <p:tag name="KSO_WM_UNIT_TYPE" val="i"/>
  <p:tag name="KSO_WM_UNIT_INDEX" val="1"/>
  <p:tag name="KSO_WM_UNIT_ID" val="diagram20187904_4*i*1"/>
  <p:tag name="KSO_WM_UNIT_LAYERLEVEL" val="1"/>
  <p:tag name="KSO_WM_BEAUTIFY_FLAG" val="#wm#"/>
  <p:tag name="KSO_WM_UNIT_HIGHLIGHT" val="0"/>
  <p:tag name="KSO_WM_UNIT_COMPATIBLE" val="0"/>
  <p:tag name="KSO_WM_DIAGRAM_GROUP_CODE" val="l1-1"/>
  <p:tag name="KSO_WM_UNIT_DIAGRAM_ISNUMVISUAL" val="0"/>
  <p:tag name="KSO_WM_UNIT_DIAGRAM_ISREFERUNIT" val="0"/>
  <p:tag name="KSO_WM_UNIT_LINE_FORE_SCHEMECOLOR_INDEX" val="13"/>
  <p:tag name="KSO_WM_UNIT_LINE_FILL_TYPE" val="2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0qhesjf">
      <a:majorFont>
        <a:latin typeface="等线"/>
        <a:ea typeface="杨任东竹石体-Semibold"/>
        <a:cs typeface=""/>
      </a:majorFont>
      <a:minorFont>
        <a:latin typeface="等线"/>
        <a:ea typeface="杨任东竹石体-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WPS 演示</Application>
  <PresentationFormat>宽屏</PresentationFormat>
  <Paragraphs>335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杨任东竹石体-Regular</vt:lpstr>
      <vt:lpstr>阿里巴巴普惠体 R</vt:lpstr>
      <vt:lpstr>微软雅黑</vt:lpstr>
      <vt:lpstr>微软雅黑 Light</vt:lpstr>
      <vt:lpstr>Segoe UI</vt:lpstr>
      <vt:lpstr>思源黑體 Medium</vt:lpstr>
      <vt:lpstr>等线</vt:lpstr>
      <vt:lpstr>杨任东竹石体-Semibold</vt:lpstr>
      <vt:lpstr>Segoe Print</vt:lpstr>
      <vt:lpstr>Arial Unicode MS</vt:lpstr>
      <vt:lpstr>Calibri</vt:lpstr>
      <vt:lpstr>Open Sans</vt:lpstr>
      <vt:lpstr>Arial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答辩小姐姐</dc:creator>
  <cp:lastModifiedBy>RRReol</cp:lastModifiedBy>
  <cp:revision>29</cp:revision>
  <dcterms:created xsi:type="dcterms:W3CDTF">2019-09-03T15:35:00Z</dcterms:created>
  <dcterms:modified xsi:type="dcterms:W3CDTF">2021-04-17T02:30:05Z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KSOTemplateUUID">
    <vt:lpwstr>v1.0_mb_g0HJbS9Y8HUbmeUIXS14bA==</vt:lpwstr>
  </property>
  <property fmtid="{D5CDD505-2E9C-101B-9397-08002B2CF9AE}" pid="4" name="ICV">
    <vt:lpwstr>FBDA394F4A28489999A91ED78552FC63</vt:lpwstr>
  </property>
</Properties>
</file>